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3" r:id="rId1"/>
  </p:sldMasterIdLst>
  <p:notesMasterIdLst>
    <p:notesMasterId r:id="rId3"/>
  </p:notesMasterIdLst>
  <p:sldIdLst>
    <p:sldId id="257" r:id="rId2"/>
  </p:sldIdLst>
  <p:sldSz cx="12801600" cy="19202400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2" userDrawn="1">
          <p15:clr>
            <a:srgbClr val="A4A3A4"/>
          </p15:clr>
        </p15:guide>
        <p15:guide id="2" orient="horz" pos="11783" userDrawn="1">
          <p15:clr>
            <a:srgbClr val="A4A3A4"/>
          </p15:clr>
        </p15:guide>
        <p15:guide id="3" orient="horz" pos="816" userDrawn="1">
          <p15:clr>
            <a:srgbClr val="A4A3A4"/>
          </p15:clr>
        </p15:guide>
        <p15:guide id="4" pos="78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2F6"/>
    <a:srgbClr val="E7FDFF"/>
    <a:srgbClr val="CCFBFF"/>
    <a:srgbClr val="0D829C"/>
    <a:srgbClr val="A9D9F1"/>
    <a:srgbClr val="FFFFFF"/>
    <a:srgbClr val="55D3F1"/>
    <a:srgbClr val="2196D1"/>
    <a:srgbClr val="CDFBFF"/>
    <a:srgbClr val="2E3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063" autoAdjust="0"/>
  </p:normalViewPr>
  <p:slideViewPr>
    <p:cSldViewPr snapToGrid="0">
      <p:cViewPr>
        <p:scale>
          <a:sx n="66" d="100"/>
          <a:sy n="66" d="100"/>
        </p:scale>
        <p:origin x="558" y="-810"/>
      </p:cViewPr>
      <p:guideLst>
        <p:guide orient="horz" pos="2832"/>
        <p:guide orient="horz" pos="11783"/>
        <p:guide orient="horz" pos="816"/>
        <p:guide pos="78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4871" cy="501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43" tIns="47572" rIns="95143" bIns="47572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64" y="1"/>
            <a:ext cx="2984871" cy="501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43" tIns="47572" rIns="95143" bIns="47572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92338" y="750888"/>
            <a:ext cx="2505075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60505"/>
            <a:ext cx="5510530" cy="450913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43" tIns="47572" rIns="95143" bIns="4757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7564"/>
            <a:ext cx="2984871" cy="501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43" tIns="47572" rIns="95143" bIns="47572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64" y="9517564"/>
            <a:ext cx="2984871" cy="50101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143" tIns="47572" rIns="95143" bIns="47572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67EDDF8-D6D9-463B-9936-2A07CC8CE54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301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1pPr>
    <a:lvl2pPr marL="477883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2pPr>
    <a:lvl3pPr marL="955766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3pPr>
    <a:lvl4pPr marL="1433650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4pPr>
    <a:lvl5pPr marL="1911534" algn="l" rtl="0" eaLnBrk="0" fontAlgn="base" hangingPunct="0">
      <a:spcBef>
        <a:spcPct val="30000"/>
      </a:spcBef>
      <a:spcAft>
        <a:spcPct val="0"/>
      </a:spcAft>
      <a:defRPr sz="1256" kern="1200">
        <a:solidFill>
          <a:schemeClr val="tx1"/>
        </a:solidFill>
        <a:latin typeface="Arial" charset="0"/>
        <a:ea typeface="+mn-ea"/>
        <a:cs typeface="+mn-cs"/>
      </a:defRPr>
    </a:lvl5pPr>
    <a:lvl6pPr marL="2389415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6pPr>
    <a:lvl7pPr marL="2867301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7pPr>
    <a:lvl8pPr marL="3345187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8pPr>
    <a:lvl9pPr marL="3823070" algn="l" defTabSz="955766" rtl="0" eaLnBrk="1" latinLnBrk="0" hangingPunct="1">
      <a:defRPr sz="12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142616"/>
            <a:ext cx="9601200" cy="668528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10085706"/>
            <a:ext cx="9601200" cy="4636134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3157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12255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4787268"/>
            <a:ext cx="11041380" cy="7987664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12850498"/>
            <a:ext cx="11041380" cy="4200524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929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5111750"/>
            <a:ext cx="5440680" cy="121837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5111750"/>
            <a:ext cx="5440680" cy="121837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9923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1022352"/>
            <a:ext cx="11041380" cy="37115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4707256"/>
            <a:ext cx="5415676" cy="2306954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7014210"/>
            <a:ext cx="5415676" cy="10316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4707256"/>
            <a:ext cx="5442347" cy="2306954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7014210"/>
            <a:ext cx="5442347" cy="103168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6179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899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941174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1280160"/>
            <a:ext cx="4128849" cy="4480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2764791"/>
            <a:ext cx="6480810" cy="13646150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5760720"/>
            <a:ext cx="4128849" cy="10672446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4976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1280160"/>
            <a:ext cx="4128849" cy="448056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42347" y="2764791"/>
            <a:ext cx="6480810" cy="13646150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5760720"/>
            <a:ext cx="4128849" cy="10672446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0478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14772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1022350"/>
            <a:ext cx="2760345" cy="16273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1022350"/>
            <a:ext cx="8121015" cy="1627314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3A134-F1C3-464B-BF47-54DC2DE08F52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7930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1022352"/>
            <a:ext cx="11041380" cy="371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5111750"/>
            <a:ext cx="11041380" cy="1218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17797781"/>
            <a:ext cx="288036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3A134-F1C3-464B-BF47-54DC2DE08F52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17797781"/>
            <a:ext cx="432054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17797781"/>
            <a:ext cx="288036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8F39E-9C37-485F-AC97-16BB4BDF9F49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1240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A9D9F1"/>
            </a:gs>
            <a:gs pos="100000">
              <a:srgbClr val="A9D9F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F24759C4-ADD2-A85B-64D0-A6793615C1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" t="20688" b="64099"/>
          <a:stretch/>
        </p:blipFill>
        <p:spPr>
          <a:xfrm>
            <a:off x="0" y="-13771"/>
            <a:ext cx="12801600" cy="197376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56673" y="5245100"/>
            <a:ext cx="12141715" cy="1580057"/>
          </a:xfrm>
          <a:solidFill>
            <a:srgbClr val="E7FD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1400" b="1" dirty="0">
                <a:cs typeface="B Nazanin" panose="00000400000000000000" pitchFamily="2" charset="-78"/>
              </a:rPr>
              <a:t>(اندازه </a:t>
            </a:r>
            <a:r>
              <a:rPr lang="fa-IR" sz="1400" b="1" dirty="0" err="1">
                <a:cs typeface="B Nazanin" panose="00000400000000000000" pitchFamily="2" charset="-78"/>
              </a:rPr>
              <a:t>فونت</a:t>
            </a:r>
            <a:r>
              <a:rPr lang="fa-IR" sz="1400" b="1" dirty="0">
                <a:cs typeface="B Nazanin" panose="00000400000000000000" pitchFamily="2" charset="-78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Nazanin 14</a:t>
            </a:r>
            <a:r>
              <a:rPr lang="fa-IR" sz="1400" dirty="0">
                <a:cs typeface="B Nazanin" panose="00000400000000000000" pitchFamily="2" charset="-78"/>
              </a:rPr>
              <a:t>)</a:t>
            </a:r>
          </a:p>
          <a:p>
            <a:pPr marL="0" indent="0" algn="just" rtl="1">
              <a:buNone/>
            </a:pPr>
            <a:r>
              <a:rPr lang="fa-IR" sz="1400" dirty="0">
                <a:cs typeface="B Nazanin" panose="00000400000000000000" pitchFamily="2" charset="-78"/>
              </a:rPr>
              <a:t>شرکت کننده محترم توجه نمایید </a:t>
            </a:r>
            <a:r>
              <a:rPr lang="ar-BH" sz="1400" dirty="0">
                <a:cs typeface="B Nazanin" panose="00000400000000000000" pitchFamily="2" charset="-78"/>
              </a:rPr>
              <a:t>به‌منظور يكسان‌سازي مجموعه </a:t>
            </a:r>
            <a:r>
              <a:rPr lang="fa-IR" sz="1400" dirty="0">
                <a:cs typeface="B Nazanin" panose="00000400000000000000" pitchFamily="2" charset="-78"/>
              </a:rPr>
              <a:t>مقالات، </a:t>
            </a:r>
            <a:r>
              <a:rPr lang="ar-BH" sz="1400" dirty="0">
                <a:cs typeface="B Nazanin" panose="00000400000000000000" pitchFamily="2" charset="-78"/>
              </a:rPr>
              <a:t>لازم است كه همة مقالات پوستری</a:t>
            </a:r>
            <a:r>
              <a:rPr lang="fa-IR" sz="1400" dirty="0">
                <a:cs typeface="B Nazanin" panose="00000400000000000000" pitchFamily="2" charset="-78"/>
              </a:rPr>
              <a:t>،</a:t>
            </a:r>
            <a:r>
              <a:rPr lang="ar-BH" sz="1400" dirty="0">
                <a:cs typeface="B Nazanin" panose="00000400000000000000" pitchFamily="2" charset="-78"/>
              </a:rPr>
              <a:t> با طرح مورد قبول </a:t>
            </a:r>
            <a:r>
              <a:rPr lang="fa-IR" sz="1400" dirty="0">
                <a:cs typeface="B Nazanin" panose="00000400000000000000" pitchFamily="2" charset="-78"/>
              </a:rPr>
              <a:t>همایش</a:t>
            </a:r>
            <a:r>
              <a:rPr lang="ar-BH" sz="1400" dirty="0">
                <a:cs typeface="B Nazanin" panose="00000400000000000000" pitchFamily="2" charset="-78"/>
              </a:rPr>
              <a:t> تهيه </a:t>
            </a:r>
            <a:r>
              <a:rPr lang="fa-IR" sz="1400" dirty="0">
                <a:cs typeface="B Nazanin" panose="00000400000000000000" pitchFamily="2" charset="-78"/>
              </a:rPr>
              <a:t>شوند</a:t>
            </a:r>
            <a:r>
              <a:rPr lang="ar-BH" sz="1400" dirty="0">
                <a:cs typeface="B Nazanin" panose="00000400000000000000" pitchFamily="2" charset="-78"/>
              </a:rPr>
              <a:t>. </a:t>
            </a:r>
            <a:r>
              <a:rPr lang="fa-IR" sz="1400" dirty="0">
                <a:cs typeface="B Nazanin" panose="00000400000000000000" pitchFamily="2" charset="-78"/>
              </a:rPr>
              <a:t>توجه شود طراحی پوستر و بخش‌بندی آن متناسب با نوع مقاله ارائه شده (علمی پژوهشی- مروری) می‌تواند متفاوت باشد</a:t>
            </a:r>
            <a:r>
              <a:rPr lang="ar-BH" sz="1400" dirty="0">
                <a:cs typeface="B Nazanin" panose="00000400000000000000" pitchFamily="2" charset="-78"/>
              </a:rPr>
              <a:t>. اين راهنما به نويسندگان كمك مي‌كند تا نگارش</a:t>
            </a:r>
            <a:r>
              <a:rPr lang="fa-IR" sz="1400" dirty="0">
                <a:cs typeface="B Nazanin" panose="00000400000000000000" pitchFamily="2" charset="-78"/>
              </a:rPr>
              <a:t> </a:t>
            </a:r>
            <a:r>
              <a:rPr lang="ar-BH" sz="1400" dirty="0">
                <a:cs typeface="B Nazanin" panose="00000400000000000000" pitchFamily="2" charset="-78"/>
              </a:rPr>
              <a:t>مقالة خود </a:t>
            </a:r>
            <a:r>
              <a:rPr lang="fa-IR" sz="1400" dirty="0">
                <a:cs typeface="B Nazanin" panose="00000400000000000000" pitchFamily="2" charset="-78"/>
              </a:rPr>
              <a:t>را </a:t>
            </a:r>
            <a:r>
              <a:rPr lang="ar-BH" sz="1400" dirty="0">
                <a:cs typeface="B Nazanin" panose="00000400000000000000" pitchFamily="2" charset="-78"/>
              </a:rPr>
              <a:t>منطبق بر دستورالعمل مورد قبول </a:t>
            </a:r>
            <a:r>
              <a:rPr lang="fa-IR" sz="1400" dirty="0">
                <a:cs typeface="B Nazanin" panose="00000400000000000000" pitchFamily="2" charset="-78"/>
              </a:rPr>
              <a:t>همایش</a:t>
            </a:r>
            <a:r>
              <a:rPr lang="ar-BH" sz="1400" dirty="0">
                <a:cs typeface="B Nazanin" panose="00000400000000000000" pitchFamily="2" charset="-78"/>
              </a:rPr>
              <a:t> </a:t>
            </a:r>
            <a:r>
              <a:rPr lang="fa-IR" sz="1400" dirty="0">
                <a:cs typeface="B Nazanin" panose="00000400000000000000" pitchFamily="2" charset="-78"/>
              </a:rPr>
              <a:t>تهیه کنند</a:t>
            </a:r>
            <a:r>
              <a:rPr lang="ar-BH" sz="1400" dirty="0">
                <a:cs typeface="B Nazanin" panose="00000400000000000000" pitchFamily="2" charset="-78"/>
              </a:rPr>
              <a:t>.</a:t>
            </a:r>
            <a:r>
              <a:rPr lang="fa-IR" sz="1400" dirty="0">
                <a:cs typeface="B Nazanin" panose="00000400000000000000" pitchFamily="2" charset="-78"/>
              </a:rPr>
              <a:t> فرمت پوستر پیشنهاد شده براساس راهنمای نگارش مقالات همایش تنظیم شده است. پوستر تهیه شده باید بتواند به خوبی مفاهیم، اهداف و نتایج کار پژوهشی را به مخاطب منتقل نمایید. استفاده از تصاویر با کیفیت و جداول و نمودارها محدودیت ندارد. </a:t>
            </a:r>
            <a:r>
              <a:rPr lang="fa-IR" sz="1400" dirty="0">
                <a:latin typeface="30"/>
                <a:cs typeface="B Nazanin" pitchFamily="2" charset="-78"/>
              </a:rPr>
              <a:t>عنوان همایش و لوگوهای بالای پوستر حفظ شود و تغییر نکند. </a:t>
            </a:r>
            <a:r>
              <a:rPr lang="ar-BH" sz="1400" dirty="0">
                <a:solidFill>
                  <a:prstClr val="black"/>
                </a:solidFill>
                <a:cs typeface="B Nazanin" panose="00000400000000000000" pitchFamily="2" charset="-78"/>
              </a:rPr>
              <a:t>برای اعمال نیم</a:t>
            </a:r>
            <a:r>
              <a:rPr lang="fa-IR" sz="1400" dirty="0">
                <a:solidFill>
                  <a:prstClr val="black"/>
                </a:solidFill>
                <a:cs typeface="B Nazanin" panose="00000400000000000000" pitchFamily="2" charset="-78"/>
              </a:rPr>
              <a:t>‌</a:t>
            </a:r>
            <a:r>
              <a:rPr lang="ar-BH" sz="1400" dirty="0">
                <a:solidFill>
                  <a:prstClr val="black"/>
                </a:solidFill>
                <a:cs typeface="B Nazanin" panose="00000400000000000000" pitchFamily="2" charset="-78"/>
              </a:rPr>
              <a:t>فاصله در قالب پاورپوینت بایستی از کلید‌های</a:t>
            </a:r>
            <a:r>
              <a:rPr lang="fa-IR" sz="1400" dirty="0">
                <a:solidFill>
                  <a:prstClr val="black"/>
                </a:solidFill>
                <a:cs typeface="B Nazanin" panose="00000400000000000000" pitchFamily="2" charset="-78"/>
              </a:rPr>
              <a:t> (</a:t>
            </a:r>
            <a:r>
              <a:rPr lang="en-US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Control+Shift</a:t>
            </a:r>
            <a:r>
              <a:rPr lang="en-US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+@</a:t>
            </a:r>
            <a:r>
              <a:rPr lang="fa-IR" sz="1400" dirty="0">
                <a:solidFill>
                  <a:prstClr val="black"/>
                </a:solidFill>
                <a:cs typeface="B Nazanin" panose="00000400000000000000" pitchFamily="2" charset="-78"/>
              </a:rPr>
              <a:t>) </a:t>
            </a:r>
            <a:r>
              <a:rPr lang="ar-BH" sz="1400" dirty="0">
                <a:solidFill>
                  <a:prstClr val="black"/>
                </a:solidFill>
                <a:cs typeface="B Nazanin" panose="00000400000000000000" pitchFamily="2" charset="-78"/>
              </a:rPr>
              <a:t>استفاده نمایید.</a:t>
            </a:r>
          </a:p>
          <a:p>
            <a:pPr marL="0" indent="0" algn="just" rtl="1">
              <a:buNone/>
            </a:pPr>
            <a:r>
              <a:rPr lang="fa-IR" sz="1400" b="1" dirty="0" err="1">
                <a:latin typeface="30"/>
                <a:cs typeface="B Nazanin" pitchFamily="2" charset="-78"/>
              </a:rPr>
              <a:t>کلیدواژگان</a:t>
            </a:r>
            <a:r>
              <a:rPr lang="fa-IR" sz="1400" dirty="0">
                <a:latin typeface="30"/>
                <a:cs typeface="B Nazanin" pitchFamily="2" charset="-78"/>
              </a:rPr>
              <a:t>: (بین 3 تا 5 واژه). </a:t>
            </a:r>
            <a:endParaRPr lang="ar-BH" sz="1400" dirty="0">
              <a:cs typeface="B Nazanin" panose="00000400000000000000" pitchFamily="2" charset="-78"/>
            </a:endParaRPr>
          </a:p>
          <a:p>
            <a:pPr marL="0" indent="0" algn="just" rtl="1">
              <a:buNone/>
            </a:pP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sz="half" idx="2"/>
          </p:nvPr>
        </p:nvSpPr>
        <p:spPr>
          <a:xfrm>
            <a:off x="356673" y="12816167"/>
            <a:ext cx="5926138" cy="2971800"/>
          </a:xfrm>
          <a:solidFill>
            <a:srgbClr val="E7FD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/>
          <a:lstStyle/>
          <a:p>
            <a:pPr marL="0" indent="0" algn="just" rtl="1">
              <a:buNone/>
            </a:pPr>
            <a:endParaRPr lang="fa-IR" sz="1400" b="1" dirty="0">
              <a:cs typeface="B Nazanin" panose="00000400000000000000" pitchFamily="2" charset="-78"/>
            </a:endParaRPr>
          </a:p>
          <a:p>
            <a:pPr marL="0" indent="0" algn="just" rtl="1">
              <a:buNone/>
              <a:tabLst>
                <a:tab pos="404813" algn="l"/>
              </a:tabLst>
            </a:pP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	</a:t>
            </a:r>
            <a:r>
              <a:rPr lang="fa-IR" sz="1400" dirty="0">
                <a:cs typeface="B Nazanin" panose="00000400000000000000" pitchFamily="2" charset="-78"/>
              </a:rPr>
              <a:t>وجود بخش جمع‌بندي و نتيجه‌گيري پس از متن اصلي مقاله الزامي است.</a:t>
            </a:r>
          </a:p>
          <a:p>
            <a:pPr marL="0" indent="0" algn="just" rtl="1">
              <a:buNone/>
              <a:tabLst>
                <a:tab pos="404813" algn="l"/>
              </a:tabLst>
            </a:pPr>
            <a:endParaRPr lang="ar-SA" sz="1400" dirty="0">
              <a:solidFill>
                <a:prstClr val="black"/>
              </a:solidFill>
              <a:latin typeface="30"/>
              <a:cs typeface="B Nazanin" pitchFamily="2" charset="-78"/>
            </a:endParaRPr>
          </a:p>
          <a:p>
            <a:pPr marL="0" indent="0" algn="just" rtl="1">
              <a:buNone/>
            </a:pPr>
            <a:endParaRPr lang="en-US" sz="1400" dirty="0">
              <a:cs typeface="B Nazanin" panose="00000400000000000000" pitchFamily="2" charset="-78"/>
            </a:endParaRPr>
          </a:p>
        </p:txBody>
      </p:sp>
      <p:sp>
        <p:nvSpPr>
          <p:cNvPr id="12" name="Round Single Corner Rectangle 11"/>
          <p:cNvSpPr/>
          <p:nvPr/>
        </p:nvSpPr>
        <p:spPr>
          <a:xfrm flipH="1" flipV="1">
            <a:off x="356670" y="16122649"/>
            <a:ext cx="5926137" cy="2573538"/>
          </a:xfrm>
          <a:prstGeom prst="round1Rect">
            <a:avLst>
              <a:gd name="adj" fmla="val 23357"/>
            </a:avLst>
          </a:prstGeom>
          <a:solidFill>
            <a:srgbClr val="E7FDFF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algn="ctr">
              <a:spcBef>
                <a:spcPts val="1200"/>
              </a:spcBef>
              <a:spcAft>
                <a:spcPts val="600"/>
              </a:spcAft>
            </a:pPr>
            <a:endParaRPr lang="en-US" sz="1300" b="1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Mitra" panose="000004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673" y="16298708"/>
            <a:ext cx="5926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endParaRPr lang="fa-IR" sz="1400" b="1" dirty="0">
              <a:cs typeface="B Nazanin" panose="00000400000000000000" pitchFamily="2" charset="-78"/>
            </a:endParaRPr>
          </a:p>
          <a:p>
            <a:pPr algn="just" rtl="1">
              <a:tabLst>
                <a:tab pos="404813" algn="l"/>
              </a:tabLst>
            </a:pPr>
            <a:r>
              <a:rPr lang="fa-IR" sz="1400" dirty="0">
                <a:latin typeface="Times New Roman" panose="02020603050405020304" pitchFamily="18" charset="0"/>
                <a:cs typeface="B Nazanin" panose="00000400000000000000" pitchFamily="2" charset="-78"/>
              </a:rPr>
              <a:t>	</a:t>
            </a:r>
            <a:r>
              <a:rPr lang="fa-IR" sz="1400" dirty="0">
                <a:cs typeface="B Nazanin" panose="00000400000000000000" pitchFamily="2" charset="-78"/>
              </a:rPr>
              <a:t>مراجع اصلی در انتهاي مقاله به همان ترتيبي كه در متن پوستر به آنها ارجاع مي‌شود، آورده شوند (3 تا 5 مرجع).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91298" y="11278772"/>
            <a:ext cx="590709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endParaRPr lang="fa-IR" sz="1400" b="1" dirty="0">
              <a:cs typeface="B Nazanin" panose="00000400000000000000" pitchFamily="2" charset="-78"/>
            </a:endParaRPr>
          </a:p>
          <a:p>
            <a:pPr algn="just" rtl="1"/>
            <a:r>
              <a:rPr lang="ar-BH" sz="1400" dirty="0">
                <a:cs typeface="B Nazanin" panose="00000400000000000000" pitchFamily="2" charset="-78"/>
              </a:rPr>
              <a:t>محتواي پوستر به زبان فارسی و یا انگلیسی نوشته شده و از لحاظ املایی و نگارشی به دقت تصحیح گردد.</a:t>
            </a:r>
          </a:p>
          <a:p>
            <a:pPr algn="just" rtl="1"/>
            <a:r>
              <a:rPr lang="ar-BH" sz="1400" dirty="0">
                <a:cs typeface="B Nazanin" panose="00000400000000000000" pitchFamily="2" charset="-78"/>
              </a:rPr>
              <a:t>صفحات پوستر باید به گونه</a:t>
            </a:r>
            <a:r>
              <a:rPr lang="fa-IR" sz="1400" dirty="0">
                <a:cs typeface="B Nazanin" panose="00000400000000000000" pitchFamily="2" charset="-78"/>
              </a:rPr>
              <a:t>‌</a:t>
            </a:r>
            <a:r>
              <a:rPr lang="ar-BH" sz="1400" dirty="0">
                <a:cs typeface="B Nazanin" panose="00000400000000000000" pitchFamily="2" charset="-78"/>
              </a:rPr>
              <a:t>اي طراحی شود که بدون حضور ارائه</a:t>
            </a:r>
            <a:r>
              <a:rPr lang="fa-IR" sz="1400" dirty="0">
                <a:cs typeface="B Nazanin" panose="00000400000000000000" pitchFamily="2" charset="-78"/>
              </a:rPr>
              <a:t>‌</a:t>
            </a:r>
            <a:r>
              <a:rPr lang="ar-BH" sz="1400" dirty="0">
                <a:cs typeface="B Nazanin" panose="00000400000000000000" pitchFamily="2" charset="-78"/>
              </a:rPr>
              <a:t>کننده پوستر نیز قابل فهم باشد. نوشته پوستر باید کوتاه و بجا باشند. نوشته</a:t>
            </a:r>
            <a:r>
              <a:rPr lang="fa-IR" sz="1400" dirty="0">
                <a:cs typeface="B Nazanin" panose="00000400000000000000" pitchFamily="2" charset="-78"/>
              </a:rPr>
              <a:t>‌</a:t>
            </a:r>
            <a:r>
              <a:rPr lang="ar-BH" sz="1400" dirty="0">
                <a:cs typeface="B Nazanin" panose="00000400000000000000" pitchFamily="2" charset="-78"/>
              </a:rPr>
              <a:t>ها باید به اساسی</a:t>
            </a:r>
            <a:r>
              <a:rPr lang="fa-IR" sz="1400" dirty="0">
                <a:cs typeface="B Nazanin" panose="00000400000000000000" pitchFamily="2" charset="-78"/>
              </a:rPr>
              <a:t>‌</a:t>
            </a:r>
            <a:r>
              <a:rPr lang="ar-BH" sz="1400" dirty="0">
                <a:cs typeface="B Nazanin" panose="00000400000000000000" pitchFamily="2" charset="-78"/>
              </a:rPr>
              <a:t>ترین اقلام محدود شوند و افکار مطرح شده باید ابتدا به قالب متناسبی متشکل از متن، جدول و یا تصویر مفهوم</a:t>
            </a:r>
            <a:r>
              <a:rPr lang="fa-IR" sz="1400" dirty="0">
                <a:cs typeface="B Nazanin" panose="00000400000000000000" pitchFamily="2" charset="-78"/>
              </a:rPr>
              <a:t>‌</a:t>
            </a:r>
            <a:r>
              <a:rPr lang="ar-BH" sz="1400" dirty="0">
                <a:cs typeface="B Nazanin" panose="00000400000000000000" pitchFamily="2" charset="-78"/>
              </a:rPr>
              <a:t>سازي شوند و سپس به نحو مناسبی در پوستر اجرا </a:t>
            </a:r>
            <a:r>
              <a:rPr lang="fa-IR" sz="1400" dirty="0">
                <a:cs typeface="B Nazanin" panose="00000400000000000000" pitchFamily="2" charset="-78"/>
              </a:rPr>
              <a:t>و پیاده‌سازی </a:t>
            </a:r>
            <a:r>
              <a:rPr lang="ar-BH" sz="1400" dirty="0">
                <a:cs typeface="B Nazanin" panose="00000400000000000000" pitchFamily="2" charset="-78"/>
              </a:rPr>
              <a:t>گردند.</a:t>
            </a:r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en-US" sz="1400" dirty="0">
              <a:cs typeface="B Nazanin" panose="00000400000000000000" pitchFamily="2" charset="-78"/>
            </a:endParaRPr>
          </a:p>
          <a:p>
            <a:pPr algn="just" rtl="1"/>
            <a:endParaRPr lang="ar-BH" sz="1400" dirty="0">
              <a:cs typeface="B Nazanin" panose="00000400000000000000" pitchFamily="2" charset="-78"/>
            </a:endParaRPr>
          </a:p>
          <a:p>
            <a:endParaRPr lang="en-US" sz="14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396B712-BCAD-4A08-AFC4-0BE06042F124}"/>
              </a:ext>
            </a:extLst>
          </p:cNvPr>
          <p:cNvGrpSpPr/>
          <p:nvPr/>
        </p:nvGrpSpPr>
        <p:grpSpPr>
          <a:xfrm>
            <a:off x="356673" y="6931580"/>
            <a:ext cx="5926139" cy="5588004"/>
            <a:chOff x="356673" y="6798230"/>
            <a:chExt cx="5926139" cy="5588004"/>
          </a:xfrm>
        </p:grpSpPr>
        <p:sp>
          <p:nvSpPr>
            <p:cNvPr id="23" name="Snip and Round Single Corner Rectangle 22"/>
            <p:cNvSpPr/>
            <p:nvPr/>
          </p:nvSpPr>
          <p:spPr>
            <a:xfrm>
              <a:off x="356673" y="6952795"/>
              <a:ext cx="5926139" cy="5433439"/>
            </a:xfrm>
            <a:prstGeom prst="snipRoundRect">
              <a:avLst>
                <a:gd name="adj1" fmla="val 13690"/>
                <a:gd name="adj2" fmla="val 0"/>
              </a:avLst>
            </a:prstGeom>
            <a:solidFill>
              <a:srgbClr val="E7FDFF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vert="horz" lIns="91440" tIns="45720" rIns="91440" bIns="45720" rtlCol="0">
              <a:normAutofit/>
            </a:bodyPr>
            <a:lstStyle/>
            <a:p>
              <a:pPr algn="just" defTabSz="960120" rtl="1">
                <a:lnSpc>
                  <a:spcPct val="90000"/>
                </a:lnSpc>
                <a:spcBef>
                  <a:spcPts val="1050"/>
                </a:spcBef>
              </a:pPr>
              <a:endParaRPr lang="fa-IR" sz="1400" dirty="0">
                <a:solidFill>
                  <a:prstClr val="black"/>
                </a:solidFill>
                <a:latin typeface="30"/>
                <a:cs typeface="B Nazanin" pitchFamily="2" charset="-78"/>
              </a:endParaRPr>
            </a:p>
            <a:p>
              <a:pPr algn="just" defTabSz="960120" rtl="1">
                <a:lnSpc>
                  <a:spcPct val="90000"/>
                </a:lnSpc>
                <a:spcBef>
                  <a:spcPts val="1050"/>
                </a:spcBef>
              </a:pPr>
              <a:endParaRPr lang="fa-IR" sz="100" dirty="0">
                <a:solidFill>
                  <a:prstClr val="black"/>
                </a:solidFill>
                <a:latin typeface="30"/>
                <a:cs typeface="B Nazanin" pitchFamily="2" charset="-78"/>
              </a:endParaRPr>
            </a:p>
            <a:p>
              <a:pPr algn="just" defTabSz="960120" rtl="1">
                <a:lnSpc>
                  <a:spcPct val="90000"/>
                </a:lnSpc>
                <a:spcBef>
                  <a:spcPts val="1050"/>
                </a:spcBef>
              </a:pPr>
              <a:r>
                <a:rPr lang="ar-SA" sz="1400" dirty="0">
                  <a:solidFill>
                    <a:prstClr val="black"/>
                  </a:solidFill>
                  <a:latin typeface="30"/>
                  <a:cs typeface="B Nazanin" pitchFamily="2" charset="-78"/>
                </a:rPr>
                <a:t>عکس</a:t>
              </a:r>
              <a:r>
                <a:rPr lang="fa-IR" sz="1400" dirty="0">
                  <a:solidFill>
                    <a:prstClr val="black"/>
                  </a:solidFill>
                  <a:latin typeface="30"/>
                  <a:cs typeface="B Nazanin" pitchFamily="2" charset="-78"/>
                </a:rPr>
                <a:t>‌</a:t>
              </a:r>
              <a:r>
                <a:rPr lang="ar-SA" sz="1400" dirty="0">
                  <a:solidFill>
                    <a:prstClr val="black"/>
                  </a:solidFill>
                  <a:latin typeface="30"/>
                  <a:cs typeface="B Nazanin" pitchFamily="2" charset="-78"/>
                </a:rPr>
                <a:t>ها و تصاویر از نظر اندازه و وضوح به صورت شفاف و گویا تنظیم شوند. تمامی شکل</a:t>
              </a:r>
              <a:r>
                <a:rPr lang="fa-IR" sz="1400" dirty="0">
                  <a:solidFill>
                    <a:prstClr val="black"/>
                  </a:solidFill>
                  <a:latin typeface="30"/>
                  <a:cs typeface="B Nazanin" pitchFamily="2" charset="-78"/>
                </a:rPr>
                <a:t>‌</a:t>
              </a:r>
              <a:r>
                <a:rPr lang="ar-SA" sz="1400" dirty="0">
                  <a:solidFill>
                    <a:prstClr val="black"/>
                  </a:solidFill>
                  <a:latin typeface="30"/>
                  <a:cs typeface="B Nazanin" pitchFamily="2" charset="-78"/>
                </a:rPr>
                <a:t>ها و جداول ارائه شده باید داراي عنوان و ارجاع به منابع باشند.</a:t>
              </a:r>
            </a:p>
            <a:p>
              <a:pPr algn="just" defTabSz="960120" rtl="1">
                <a:lnSpc>
                  <a:spcPct val="90000"/>
                </a:lnSpc>
                <a:spcBef>
                  <a:spcPts val="1050"/>
                </a:spcBef>
                <a:buFont typeface="Arial" panose="020B0604020202020204" pitchFamily="34" charset="0"/>
                <a:buNone/>
              </a:pPr>
              <a:endParaRPr lang="en-US" sz="14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10" name="Rectangle: Diagonal Corners Snipped 9">
              <a:extLst>
                <a:ext uri="{FF2B5EF4-FFF2-40B4-BE49-F238E27FC236}">
                  <a16:creationId xmlns:a16="http://schemas.microsoft.com/office/drawing/2014/main" id="{E363FB4A-B78C-47EF-8224-C295A3179002}"/>
                </a:ext>
              </a:extLst>
            </p:cNvPr>
            <p:cNvSpPr/>
            <p:nvPr/>
          </p:nvSpPr>
          <p:spPr>
            <a:xfrm>
              <a:off x="2156036" y="6798230"/>
              <a:ext cx="2247900" cy="457200"/>
            </a:xfrm>
            <a:prstGeom prst="snip2DiagRect">
              <a:avLst/>
            </a:prstGeom>
            <a:solidFill>
              <a:srgbClr val="8EE2F6"/>
            </a:solidFill>
            <a:ln>
              <a:solidFill>
                <a:srgbClr val="2E31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000" b="1" dirty="0">
                  <a:solidFill>
                    <a:schemeClr val="tx1"/>
                  </a:solidFill>
                  <a:cs typeface="B Nazanin" panose="00000400000000000000" pitchFamily="2" charset="-78"/>
                </a:rPr>
                <a:t>نتایج و بحث</a:t>
              </a:r>
              <a:endParaRPr lang="en-US" sz="20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</p:grpSp>
      <p:sp>
        <p:nvSpPr>
          <p:cNvPr id="18" name="Rectangle: Diagonal Corners Snipped 17">
            <a:extLst>
              <a:ext uri="{FF2B5EF4-FFF2-40B4-BE49-F238E27FC236}">
                <a16:creationId xmlns:a16="http://schemas.microsoft.com/office/drawing/2014/main" id="{E3B4F19A-2AA7-4D88-AF98-AC5CCD6F2A05}"/>
              </a:ext>
            </a:extLst>
          </p:cNvPr>
          <p:cNvSpPr/>
          <p:nvPr/>
        </p:nvSpPr>
        <p:spPr>
          <a:xfrm>
            <a:off x="2156036" y="12668808"/>
            <a:ext cx="2247900" cy="457200"/>
          </a:xfrm>
          <a:prstGeom prst="snip2DiagRect">
            <a:avLst/>
          </a:prstGeom>
          <a:solidFill>
            <a:srgbClr val="8EE2F6"/>
          </a:solidFill>
          <a:ln>
            <a:solidFill>
              <a:srgbClr val="2E3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نتیجه‌گیری</a:t>
            </a:r>
            <a:endParaRPr lang="en-US" sz="2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E18C18-5023-4826-8D81-996F46B8F7A0}"/>
              </a:ext>
            </a:extLst>
          </p:cNvPr>
          <p:cNvGrpSpPr/>
          <p:nvPr/>
        </p:nvGrpSpPr>
        <p:grpSpPr>
          <a:xfrm>
            <a:off x="6591299" y="10791659"/>
            <a:ext cx="5907090" cy="7904528"/>
            <a:chOff x="6591299" y="10658309"/>
            <a:chExt cx="5907090" cy="8039847"/>
          </a:xfrm>
        </p:grpSpPr>
        <p:sp>
          <p:nvSpPr>
            <p:cNvPr id="15" name="Round Single Corner Rectangle 14"/>
            <p:cNvSpPr/>
            <p:nvPr/>
          </p:nvSpPr>
          <p:spPr>
            <a:xfrm flipV="1">
              <a:off x="6591299" y="10827657"/>
              <a:ext cx="5907090" cy="7870499"/>
            </a:xfrm>
            <a:prstGeom prst="round1Rect">
              <a:avLst>
                <a:gd name="adj" fmla="val 11528"/>
              </a:avLst>
            </a:prstGeom>
            <a:solidFill>
              <a:srgbClr val="E7FDFF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vert="horz" lIns="91440" tIns="45720" rIns="91440" bIns="45720" rtlCol="0">
              <a:normAutofit/>
            </a:bodyPr>
            <a:lstStyle/>
            <a:p>
              <a:pPr algn="ctr">
                <a:spcBef>
                  <a:spcPts val="1200"/>
                </a:spcBef>
                <a:spcAft>
                  <a:spcPts val="600"/>
                </a:spcAft>
              </a:pPr>
              <a:endParaRPr lang="en-US" sz="13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Mitra" panose="00000400000000000000" pitchFamily="2" charset="-78"/>
              </a:endParaRPr>
            </a:p>
          </p:txBody>
        </p:sp>
        <p:sp>
          <p:nvSpPr>
            <p:cNvPr id="19" name="Rectangle: Diagonal Corners Snipped 18">
              <a:extLst>
                <a:ext uri="{FF2B5EF4-FFF2-40B4-BE49-F238E27FC236}">
                  <a16:creationId xmlns:a16="http://schemas.microsoft.com/office/drawing/2014/main" id="{04819A2E-1F38-49D5-815A-7E9501C07A96}"/>
                </a:ext>
              </a:extLst>
            </p:cNvPr>
            <p:cNvSpPr/>
            <p:nvPr/>
          </p:nvSpPr>
          <p:spPr>
            <a:xfrm>
              <a:off x="8615877" y="10658309"/>
              <a:ext cx="2247900" cy="457200"/>
            </a:xfrm>
            <a:prstGeom prst="snip2DiagRect">
              <a:avLst/>
            </a:prstGeom>
            <a:solidFill>
              <a:srgbClr val="8EE2F6"/>
            </a:solidFill>
            <a:ln>
              <a:solidFill>
                <a:srgbClr val="2E31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000" b="1" dirty="0">
                  <a:solidFill>
                    <a:schemeClr val="tx1"/>
                  </a:solidFill>
                  <a:cs typeface="B Nazanin" panose="00000400000000000000" pitchFamily="2" charset="-78"/>
                </a:rPr>
                <a:t>روش‌ها</a:t>
              </a:r>
              <a:endParaRPr lang="en-US" sz="20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58B4881-8893-4A95-BEE1-37C2287C5452}"/>
              </a:ext>
            </a:extLst>
          </p:cNvPr>
          <p:cNvGrpSpPr/>
          <p:nvPr/>
        </p:nvGrpSpPr>
        <p:grpSpPr>
          <a:xfrm>
            <a:off x="6591298" y="6931580"/>
            <a:ext cx="5907090" cy="3753656"/>
            <a:chOff x="6591298" y="6798230"/>
            <a:chExt cx="5907090" cy="3753656"/>
          </a:xfrm>
        </p:grpSpPr>
        <p:sp>
          <p:nvSpPr>
            <p:cNvPr id="27" name="Snip and Round Single Corner Rectangle 26"/>
            <p:cNvSpPr/>
            <p:nvPr/>
          </p:nvSpPr>
          <p:spPr>
            <a:xfrm flipH="1">
              <a:off x="6591298" y="6952795"/>
              <a:ext cx="5907090" cy="3599091"/>
            </a:xfrm>
            <a:prstGeom prst="snipRoundRect">
              <a:avLst>
                <a:gd name="adj1" fmla="val 21053"/>
                <a:gd name="adj2" fmla="val 0"/>
              </a:avLst>
            </a:prstGeom>
            <a:solidFill>
              <a:srgbClr val="E7FDFF"/>
            </a:solidFill>
            <a:ln>
              <a:solidFill>
                <a:schemeClr val="accent5">
                  <a:lumMod val="75000"/>
                </a:schemeClr>
              </a:solidFill>
            </a:ln>
          </p:spPr>
          <p:txBody>
            <a:bodyPr vert="horz" lIns="91440" tIns="45720" rIns="91440" bIns="45720" rtlCol="0">
              <a:normAutofit/>
            </a:bodyPr>
            <a:lstStyle/>
            <a:p>
              <a:pPr lvl="0" algn="just" defTabSz="960120" rtl="1">
                <a:lnSpc>
                  <a:spcPct val="90000"/>
                </a:lnSpc>
                <a:spcBef>
                  <a:spcPts val="1050"/>
                </a:spcBef>
              </a:pPr>
              <a:endParaRPr lang="en-US" sz="900" b="1" dirty="0">
                <a:solidFill>
                  <a:prstClr val="black"/>
                </a:solidFill>
                <a:cs typeface="B Nazanin" panose="00000400000000000000" pitchFamily="2" charset="-78"/>
              </a:endParaRPr>
            </a:p>
            <a:p>
              <a:pPr lvl="0" algn="just" defTabSz="960120" rtl="1">
                <a:lnSpc>
                  <a:spcPct val="90000"/>
                </a:lnSpc>
                <a:spcBef>
                  <a:spcPts val="1050"/>
                </a:spcBef>
              </a:pPr>
              <a:endParaRPr lang="fa-IR" sz="1400" b="1" dirty="0">
                <a:solidFill>
                  <a:prstClr val="black"/>
                </a:solidFill>
                <a:cs typeface="B Nazanin" panose="00000400000000000000" pitchFamily="2" charset="-78"/>
              </a:endParaRPr>
            </a:p>
            <a:p>
              <a:pPr lvl="0" indent="228600" algn="just" defTabSz="960120" rtl="1">
                <a:lnSpc>
                  <a:spcPct val="90000"/>
                </a:lnSpc>
                <a:spcBef>
                  <a:spcPts val="1050"/>
                </a:spcBef>
              </a:pP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براي نگارش مقاله کامل به فارسي، باید از نرم‌افزار مايكروسافت پاورپوینت 2013 به 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بالا</a:t>
              </a: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در محيط ويندوز با امكانات فارسي استفاده شود. نگارش به صورت 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قالب م</a:t>
              </a: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شخص شده و با قلم (فونت) بی نازنين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(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</a:t>
              </a:r>
              <a:r>
                <a:rPr lang="en-US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Nazanin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) </a:t>
              </a: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اندازه 1۴ براي فارسي و تايمز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(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Times</a:t>
              </a:r>
              <a:r>
                <a:rPr lang="en-US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New</a:t>
              </a:r>
              <a:r>
                <a:rPr lang="en-US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Roman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) ا</a:t>
              </a: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ندازه ۱۲ براي انگليسي، مي‌باشد. تنظيم صفحه بايد در اندازه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</a:t>
              </a:r>
              <a:r>
                <a:rPr lang="en-US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A2</a:t>
              </a:r>
              <a:r>
                <a:rPr lang="fa-IR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 </a:t>
              </a:r>
              <a:r>
                <a:rPr lang="ar-BH" sz="1400" dirty="0">
                  <a:solidFill>
                    <a:prstClr val="black"/>
                  </a:solidFill>
                  <a:cs typeface="B Nazanin" panose="00000400000000000000" pitchFamily="2" charset="-78"/>
                </a:rPr>
                <a:t>و با فاصله از داخل و خارج كاغذ، با كناره‌هاي رديف شده، باشد. همچنين حاشيه لازم از بالا و پايين رعایت شود.</a:t>
              </a:r>
              <a:endParaRPr lang="fa-IR" sz="1400" dirty="0">
                <a:solidFill>
                  <a:prstClr val="black"/>
                </a:solidFill>
                <a:cs typeface="B Nazanin" panose="00000400000000000000" pitchFamily="2" charset="-78"/>
              </a:endParaRPr>
            </a:p>
          </p:txBody>
        </p:sp>
        <p:sp>
          <p:nvSpPr>
            <p:cNvPr id="20" name="Rectangle: Diagonal Corners Snipped 19">
              <a:extLst>
                <a:ext uri="{FF2B5EF4-FFF2-40B4-BE49-F238E27FC236}">
                  <a16:creationId xmlns:a16="http://schemas.microsoft.com/office/drawing/2014/main" id="{41F20E1E-45B3-4412-A6D5-467D3438AD1D}"/>
                </a:ext>
              </a:extLst>
            </p:cNvPr>
            <p:cNvSpPr/>
            <p:nvPr/>
          </p:nvSpPr>
          <p:spPr>
            <a:xfrm>
              <a:off x="8621154" y="6798230"/>
              <a:ext cx="2247900" cy="457200"/>
            </a:xfrm>
            <a:prstGeom prst="snip2DiagRect">
              <a:avLst/>
            </a:prstGeom>
            <a:solidFill>
              <a:srgbClr val="8EE2F6"/>
            </a:solidFill>
            <a:ln>
              <a:solidFill>
                <a:srgbClr val="2E31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a-IR" sz="2000" b="1" dirty="0">
                  <a:solidFill>
                    <a:schemeClr val="tx1"/>
                  </a:solidFill>
                  <a:cs typeface="B Nazanin" panose="00000400000000000000" pitchFamily="2" charset="-78"/>
                </a:rPr>
                <a:t>مقدمه</a:t>
              </a:r>
              <a:endParaRPr lang="en-US" sz="2000" b="1" dirty="0">
                <a:solidFill>
                  <a:schemeClr val="tx1"/>
                </a:solidFill>
                <a:cs typeface="B Nazanin" panose="00000400000000000000" pitchFamily="2" charset="-78"/>
              </a:endParaRPr>
            </a:p>
          </p:txBody>
        </p:sp>
      </p:grpSp>
      <p:sp>
        <p:nvSpPr>
          <p:cNvPr id="26" name="Rectangle: Diagonal Corners Snipped 25">
            <a:extLst>
              <a:ext uri="{FF2B5EF4-FFF2-40B4-BE49-F238E27FC236}">
                <a16:creationId xmlns:a16="http://schemas.microsoft.com/office/drawing/2014/main" id="{D24E0E26-E378-449A-96B2-34F12ACD079D}"/>
              </a:ext>
            </a:extLst>
          </p:cNvPr>
          <p:cNvSpPr/>
          <p:nvPr/>
        </p:nvSpPr>
        <p:spPr>
          <a:xfrm>
            <a:off x="5467348" y="5083335"/>
            <a:ext cx="2247900" cy="362054"/>
          </a:xfrm>
          <a:prstGeom prst="snip2DiagRect">
            <a:avLst/>
          </a:prstGeom>
          <a:solidFill>
            <a:srgbClr val="8EE2F6"/>
          </a:solidFill>
          <a:ln>
            <a:solidFill>
              <a:srgbClr val="2E3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چکیده</a:t>
            </a:r>
            <a:endParaRPr lang="en-US" sz="2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28" name="Rectangle: Diagonal Corners Snipped 27">
            <a:extLst>
              <a:ext uri="{FF2B5EF4-FFF2-40B4-BE49-F238E27FC236}">
                <a16:creationId xmlns:a16="http://schemas.microsoft.com/office/drawing/2014/main" id="{AB20D887-DC65-4B8F-B8D2-E57FD6E12435}"/>
              </a:ext>
            </a:extLst>
          </p:cNvPr>
          <p:cNvSpPr/>
          <p:nvPr/>
        </p:nvSpPr>
        <p:spPr>
          <a:xfrm>
            <a:off x="2156036" y="15921817"/>
            <a:ext cx="2247900" cy="457200"/>
          </a:xfrm>
          <a:prstGeom prst="snip2DiagRect">
            <a:avLst/>
          </a:prstGeom>
          <a:solidFill>
            <a:srgbClr val="8EE2F6"/>
          </a:solidFill>
          <a:ln>
            <a:solidFill>
              <a:srgbClr val="2E3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منابع</a:t>
            </a:r>
            <a:endParaRPr lang="en-US" sz="2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924075-9427-4BA4-A398-152010954CF7}"/>
              </a:ext>
            </a:extLst>
          </p:cNvPr>
          <p:cNvSpPr txBox="1"/>
          <p:nvPr/>
        </p:nvSpPr>
        <p:spPr>
          <a:xfrm>
            <a:off x="5141908" y="18832136"/>
            <a:ext cx="2573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کد مقاله</a:t>
            </a:r>
            <a:r>
              <a:rPr lang="fa-IR" sz="1800" b="1" dirty="0">
                <a:solidFill>
                  <a:schemeClr val="accent2">
                    <a:lumMod val="50000"/>
                  </a:schemeClr>
                </a:solidFill>
                <a:cs typeface="B Nazanin" panose="00000400000000000000" pitchFamily="2" charset="-78"/>
              </a:rPr>
              <a:t>: </a:t>
            </a:r>
            <a:r>
              <a:rPr lang="fa-IR" sz="1400" dirty="0">
                <a:solidFill>
                  <a:schemeClr val="tx1"/>
                </a:solidFill>
                <a:latin typeface="Times New Roman" panose="02020603050405020304" pitchFamily="18" charset="0"/>
                <a:cs typeface="B Nazanin" panose="00000400000000000000" pitchFamily="2" charset="-78"/>
              </a:rPr>
              <a:t>کد درج شود.</a:t>
            </a:r>
            <a:endParaRPr lang="en-US" dirty="0">
              <a:cs typeface="B Nazanin" panose="00000400000000000000" pitchFamily="2" charset="-78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75BB29D-28BF-7320-D0E5-5A8217E119D6}"/>
              </a:ext>
            </a:extLst>
          </p:cNvPr>
          <p:cNvSpPr/>
          <p:nvPr/>
        </p:nvSpPr>
        <p:spPr>
          <a:xfrm>
            <a:off x="356670" y="2215359"/>
            <a:ext cx="12141717" cy="2767560"/>
          </a:xfrm>
          <a:prstGeom prst="roundRect">
            <a:avLst/>
          </a:prstGeom>
          <a:solidFill>
            <a:srgbClr val="FFFFFF"/>
          </a:solidFill>
          <a:ln w="3175">
            <a:solidFill>
              <a:srgbClr val="2E31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28978" rtl="1"/>
            <a:r>
              <a:rPr lang="fa-IR" sz="3200" b="1" dirty="0">
                <a:solidFill>
                  <a:srgbClr val="FF0000"/>
                </a:solidFill>
                <a:cs typeface="B Titr" panose="00000700000000000000" pitchFamily="2" charset="-78"/>
              </a:rPr>
              <a:t>عنوان مقاله </a:t>
            </a:r>
            <a:r>
              <a:rPr lang="fa-IR" sz="3200" b="1" dirty="0">
                <a:solidFill>
                  <a:srgbClr val="FF0000"/>
                </a:solidFill>
                <a:cs typeface="B Nazanin" panose="00000400000000000000" pitchFamily="2" charset="-78"/>
              </a:rPr>
              <a:t>(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32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Titr</a:t>
            </a:r>
            <a:r>
              <a:rPr lang="en-US" sz="3200" dirty="0">
                <a:solidFill>
                  <a:srgbClr val="FF0000"/>
                </a:solidFill>
                <a:cs typeface="B Titr" pitchFamily="2" charset="-78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fa-IR" sz="3200" dirty="0">
                <a:solidFill>
                  <a:srgbClr val="FF0000"/>
                </a:solidFill>
                <a:cs typeface="B Nazanin" pitchFamily="2" charset="-78"/>
              </a:rPr>
              <a:t>)</a:t>
            </a:r>
            <a:endParaRPr lang="en-US" sz="3200" dirty="0">
              <a:solidFill>
                <a:srgbClr val="FF0000"/>
              </a:solidFill>
              <a:cs typeface="B Nazanin" pitchFamily="2" charset="-78"/>
            </a:endParaRPr>
          </a:p>
          <a:p>
            <a:pPr algn="ctr" defTabSz="828978" rtl="1"/>
            <a:endParaRPr lang="fa-IR" b="1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828978" rtl="1"/>
            <a:r>
              <a:rPr lang="fa-IR" b="1" dirty="0">
                <a:solidFill>
                  <a:schemeClr val="tx1"/>
                </a:solidFill>
                <a:cs typeface="B Nazanin" pitchFamily="2" charset="-78"/>
              </a:rPr>
              <a:t>نام و نام خانوادگي نويسنده اول </a:t>
            </a:r>
            <a:r>
              <a:rPr lang="fa-IR" b="1" baseline="30000" dirty="0">
                <a:solidFill>
                  <a:schemeClr val="tx1"/>
                </a:solidFill>
                <a:cs typeface="B Nazanin" pitchFamily="2" charset="-78"/>
              </a:rPr>
              <a:t>*</a:t>
            </a:r>
            <a:r>
              <a:rPr lang="fa-IR" b="1" dirty="0">
                <a:solidFill>
                  <a:schemeClr val="tx1"/>
                </a:solidFill>
                <a:cs typeface="B Nazanin" pitchFamily="2" charset="-78"/>
              </a:rPr>
              <a:t>، نويسنده دوم، ...</a:t>
            </a:r>
            <a:endParaRPr lang="en-US" b="1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828978" rtl="1"/>
            <a:r>
              <a:rPr lang="fa-IR" sz="1000" dirty="0">
                <a:solidFill>
                  <a:schemeClr val="tx1"/>
                </a:solidFill>
                <a:cs typeface="B Nazanin" pitchFamily="2" charset="-78"/>
              </a:rPr>
              <a:t>.</a:t>
            </a:r>
            <a:endParaRPr lang="en-US" sz="1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ctr" defTabSz="828978" rtl="1"/>
            <a:r>
              <a:rPr lang="fa-IR" sz="1800" dirty="0">
                <a:solidFill>
                  <a:schemeClr val="tx1"/>
                </a:solidFill>
                <a:cs typeface="B Nazanin" pitchFamily="2" charset="-78"/>
              </a:rPr>
              <a:t>1- درجه علمي (</a:t>
            </a:r>
            <a:r>
              <a:rPr lang="fa-IR" sz="1500" dirty="0">
                <a:solidFill>
                  <a:schemeClr val="tx1"/>
                </a:solidFill>
                <a:cs typeface="B Nazanin" pitchFamily="2" charset="-78"/>
              </a:rPr>
              <a:t>دانشجوی مقطع ...، مربی، استادیار، دانشیار، استاد</a:t>
            </a:r>
            <a:r>
              <a:rPr lang="fa-IR" sz="1800" dirty="0">
                <a:solidFill>
                  <a:schemeClr val="tx1"/>
                </a:solidFill>
                <a:cs typeface="B Nazanin" pitchFamily="2" charset="-78"/>
              </a:rPr>
              <a:t>)، گروه، دانشکده/پژوهشکده/دانشگاه/سازمان/مؤسسه/پژوهشگاه، شهر، کشور</a:t>
            </a:r>
          </a:p>
          <a:p>
            <a:pPr algn="ctr" defTabSz="828978" rtl="1"/>
            <a:r>
              <a:rPr lang="fa-IR" sz="1800" dirty="0">
                <a:solidFill>
                  <a:schemeClr val="tx1"/>
                </a:solidFill>
                <a:cs typeface="B Nazanin" pitchFamily="2" charset="-78"/>
              </a:rPr>
              <a:t>2- درجه علمي (</a:t>
            </a:r>
            <a:r>
              <a:rPr lang="fa-IR" sz="1500" dirty="0">
                <a:solidFill>
                  <a:schemeClr val="tx1"/>
                </a:solidFill>
                <a:cs typeface="B Nazanin" pitchFamily="2" charset="-78"/>
              </a:rPr>
              <a:t>دانشجوی مقطع ...، مربی، استادیار، دانشیار، استاد</a:t>
            </a:r>
            <a:r>
              <a:rPr lang="fa-IR" sz="1800" dirty="0">
                <a:solidFill>
                  <a:schemeClr val="tx1"/>
                </a:solidFill>
                <a:cs typeface="B Nazanin" pitchFamily="2" charset="-78"/>
              </a:rPr>
              <a:t>)، گروه، دانشکده/پژوهشکده/دانشگاه/سازمان/مؤسسه/پژوهشگاه، شهر، کشور</a:t>
            </a:r>
          </a:p>
          <a:p>
            <a:pPr algn="ctr" defTabSz="828978" rtl="1"/>
            <a:r>
              <a:rPr lang="fa-IR" sz="1800" dirty="0">
                <a:solidFill>
                  <a:schemeClr val="tx1"/>
                </a:solidFill>
                <a:cs typeface="B Nazanin" pitchFamily="2" charset="-78"/>
              </a:rPr>
              <a:t>* نويسنده مسئول (آدرس پست الكترونيك)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FD0ED-CCF9-18D9-6736-50451D373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51" y="154638"/>
            <a:ext cx="1396105" cy="1579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4E37C2-2807-A064-E7E5-39A4149B5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2684" y="149038"/>
            <a:ext cx="2078916" cy="12298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971F2D-7576-6FBC-7413-014B0EEF8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5849" y="-73903"/>
            <a:ext cx="2548349" cy="215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58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3220</TotalTime>
  <Words>529</Words>
  <Application>Microsoft Office PowerPoint</Application>
  <PresentationFormat>Custom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30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Manager>M.Nadjafi</Manager>
  <Company>MegaPrint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70x100 cm vertical poster template</dc:title>
  <dc:subject>پوستر</dc:subject>
  <dc:creator>M. Nadjafi</dc:creator>
  <cp:keywords>ICRSE2023</cp:keywords>
  <dc:description>©MegaPrint Inc. 2009</dc:description>
  <cp:lastModifiedBy>T. Shojaee</cp:lastModifiedBy>
  <cp:revision>212</cp:revision>
  <cp:lastPrinted>2025-09-23T10:29:49Z</cp:lastPrinted>
  <dcterms:created xsi:type="dcterms:W3CDTF">2008-12-04T00:20:37Z</dcterms:created>
  <dcterms:modified xsi:type="dcterms:W3CDTF">2026-09-25T04:44:40Z</dcterms:modified>
</cp:coreProperties>
</file>