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notesMasterIdLst>
    <p:notesMasterId r:id="rId3"/>
  </p:notesMasterIdLst>
  <p:sldIdLst>
    <p:sldId id="257" r:id="rId2"/>
  </p:sldIdLst>
  <p:sldSz cx="12801600" cy="192024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orient="horz" pos="11783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pos="7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2F6"/>
    <a:srgbClr val="E7FDFF"/>
    <a:srgbClr val="CCFBFF"/>
    <a:srgbClr val="0D829C"/>
    <a:srgbClr val="A9D9F1"/>
    <a:srgbClr val="FFFFFF"/>
    <a:srgbClr val="55D3F1"/>
    <a:srgbClr val="2196D1"/>
    <a:srgbClr val="CDFBFF"/>
    <a:srgbClr val="2E3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063" autoAdjust="0"/>
  </p:normalViewPr>
  <p:slideViewPr>
    <p:cSldViewPr snapToGrid="0">
      <p:cViewPr>
        <p:scale>
          <a:sx n="66" d="100"/>
          <a:sy n="66" d="100"/>
        </p:scale>
        <p:origin x="432" y="116"/>
      </p:cViewPr>
      <p:guideLst>
        <p:guide orient="horz" pos="2832"/>
        <p:guide orient="horz" pos="11783"/>
        <p:guide orient="horz" pos="816"/>
        <p:guide pos="7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4871" cy="5010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64" y="1"/>
            <a:ext cx="2984871" cy="5010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2338" y="750888"/>
            <a:ext cx="250507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60505"/>
            <a:ext cx="5510530" cy="45091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43" tIns="47572" rIns="95143" bIns="47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64"/>
            <a:ext cx="2984871" cy="5010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43" tIns="47572" rIns="95143" bIns="4757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64" y="9517564"/>
            <a:ext cx="2984871" cy="5010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143" tIns="47572" rIns="95143" bIns="47572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1pPr>
    <a:lvl2pPr marL="477883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2pPr>
    <a:lvl3pPr marL="955766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3pPr>
    <a:lvl4pPr marL="1433650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4pPr>
    <a:lvl5pPr marL="1911534" algn="l" rtl="0" eaLnBrk="0" fontAlgn="base" hangingPunct="0">
      <a:spcBef>
        <a:spcPct val="30000"/>
      </a:spcBef>
      <a:spcAft>
        <a:spcPct val="0"/>
      </a:spcAft>
      <a:defRPr sz="1256" kern="1200">
        <a:solidFill>
          <a:schemeClr val="tx1"/>
        </a:solidFill>
        <a:latin typeface="Arial" charset="0"/>
        <a:ea typeface="+mn-ea"/>
        <a:cs typeface="+mn-cs"/>
      </a:defRPr>
    </a:lvl5pPr>
    <a:lvl6pPr marL="2389415" algn="l" defTabSz="955766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6pPr>
    <a:lvl7pPr marL="2867301" algn="l" defTabSz="955766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7pPr>
    <a:lvl8pPr marL="3345187" algn="l" defTabSz="955766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8pPr>
    <a:lvl9pPr marL="3823070" algn="l" defTabSz="955766" rtl="0" eaLnBrk="1" latinLnBrk="0" hangingPunct="1">
      <a:defRPr sz="1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142616"/>
            <a:ext cx="9601200" cy="668528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0085706"/>
            <a:ext cx="9601200" cy="463613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15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477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1022350"/>
            <a:ext cx="2760345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1022350"/>
            <a:ext cx="8121015" cy="1627314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930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255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4787268"/>
            <a:ext cx="11041380" cy="798766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12850498"/>
            <a:ext cx="11041380" cy="4200524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9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5111750"/>
            <a:ext cx="5440680" cy="12183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5111750"/>
            <a:ext cx="5440680" cy="12183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1022352"/>
            <a:ext cx="11041380" cy="37115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4707256"/>
            <a:ext cx="5415676" cy="230695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7014210"/>
            <a:ext cx="5415676" cy="103168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4707256"/>
            <a:ext cx="5442347" cy="230695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7014210"/>
            <a:ext cx="5442347" cy="103168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179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89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117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280160"/>
            <a:ext cx="4128849" cy="4480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2764791"/>
            <a:ext cx="6480810" cy="13646150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5760720"/>
            <a:ext cx="4128849" cy="10672446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976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280160"/>
            <a:ext cx="4128849" cy="4480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2764791"/>
            <a:ext cx="6480810" cy="1364615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5760720"/>
            <a:ext cx="4128849" cy="10672446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47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1022352"/>
            <a:ext cx="110413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5111750"/>
            <a:ext cx="110413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17797781"/>
            <a:ext cx="28803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17797781"/>
            <a:ext cx="43205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17797781"/>
            <a:ext cx="28803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24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A9D9F1"/>
            </a:gs>
            <a:gs pos="100000">
              <a:srgbClr val="A9D9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6673" y="5245100"/>
            <a:ext cx="12141715" cy="1580057"/>
          </a:xfrm>
          <a:solidFill>
            <a:srgbClr val="E7FD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sz="1400" b="1" dirty="0">
                <a:cs typeface="B Nazanin" panose="00000400000000000000" pitchFamily="2" charset="-78"/>
              </a:rPr>
              <a:t>(اندازه </a:t>
            </a:r>
            <a:r>
              <a:rPr lang="fa-IR" sz="1400" b="1" dirty="0" err="1">
                <a:cs typeface="B Nazanin" panose="00000400000000000000" pitchFamily="2" charset="-78"/>
              </a:rPr>
              <a:t>فونت</a:t>
            </a:r>
            <a:r>
              <a:rPr lang="fa-IR" sz="1400" b="1" dirty="0">
                <a:cs typeface="B Nazanin" panose="00000400000000000000" pitchFamily="2" charset="-78"/>
              </a:rPr>
              <a:t> </a:t>
            </a:r>
            <a:r>
              <a:rPr lang="en-US" sz="1400" dirty="0">
                <a:cs typeface="B Nazanin" panose="00000400000000000000" pitchFamily="2" charset="-78"/>
              </a:rPr>
              <a:t>B Nazanin 14</a:t>
            </a:r>
            <a:r>
              <a:rPr lang="fa-IR" sz="1400" dirty="0">
                <a:cs typeface="B Nazanin" panose="00000400000000000000" pitchFamily="2" charset="-78"/>
              </a:rPr>
              <a:t>)</a:t>
            </a:r>
          </a:p>
          <a:p>
            <a:pPr marL="0" indent="0" algn="just" rtl="1">
              <a:buNone/>
            </a:pPr>
            <a:r>
              <a:rPr lang="fa-IR" sz="1400" dirty="0">
                <a:cs typeface="B Nazanin" panose="00000400000000000000" pitchFamily="2" charset="-78"/>
              </a:rPr>
              <a:t>شرکت کننده محترم توجه نمایید </a:t>
            </a:r>
            <a:r>
              <a:rPr lang="ar-BH" sz="1400" dirty="0">
                <a:cs typeface="B Nazanin" panose="00000400000000000000" pitchFamily="2" charset="-78"/>
              </a:rPr>
              <a:t>به‌منظور يكسان‌سازي مجموعه </a:t>
            </a:r>
            <a:r>
              <a:rPr lang="fa-IR" sz="1400" dirty="0">
                <a:cs typeface="B Nazanin" panose="00000400000000000000" pitchFamily="2" charset="-78"/>
              </a:rPr>
              <a:t>مقالات، </a:t>
            </a:r>
            <a:r>
              <a:rPr lang="ar-BH" sz="1400" dirty="0">
                <a:cs typeface="B Nazanin" panose="00000400000000000000" pitchFamily="2" charset="-78"/>
              </a:rPr>
              <a:t>لازم است كه همة مقالات پوستری</a:t>
            </a:r>
            <a:r>
              <a:rPr lang="fa-IR" sz="1400" dirty="0">
                <a:cs typeface="B Nazanin" panose="00000400000000000000" pitchFamily="2" charset="-78"/>
              </a:rPr>
              <a:t>،</a:t>
            </a:r>
            <a:r>
              <a:rPr lang="ar-BH" sz="1400" dirty="0">
                <a:cs typeface="B Nazanin" panose="00000400000000000000" pitchFamily="2" charset="-78"/>
              </a:rPr>
              <a:t> با طرح مورد قبول </a:t>
            </a:r>
            <a:r>
              <a:rPr lang="fa-IR" sz="1400" dirty="0">
                <a:cs typeface="B Nazanin" panose="00000400000000000000" pitchFamily="2" charset="-78"/>
              </a:rPr>
              <a:t>همایش</a:t>
            </a:r>
            <a:r>
              <a:rPr lang="ar-BH" sz="1400" dirty="0">
                <a:cs typeface="B Nazanin" panose="00000400000000000000" pitchFamily="2" charset="-78"/>
              </a:rPr>
              <a:t> تهيه </a:t>
            </a:r>
            <a:r>
              <a:rPr lang="fa-IR" sz="1400" dirty="0">
                <a:cs typeface="B Nazanin" panose="00000400000000000000" pitchFamily="2" charset="-78"/>
              </a:rPr>
              <a:t>شوند</a:t>
            </a:r>
            <a:r>
              <a:rPr lang="ar-BH" sz="1400" dirty="0">
                <a:cs typeface="B Nazanin" panose="00000400000000000000" pitchFamily="2" charset="-78"/>
              </a:rPr>
              <a:t>. </a:t>
            </a:r>
            <a:r>
              <a:rPr lang="fa-IR" sz="1400" dirty="0">
                <a:cs typeface="B Nazanin" panose="00000400000000000000" pitchFamily="2" charset="-78"/>
              </a:rPr>
              <a:t>توجه شود طراحی پوستر و بخش‌بندی آن متناسب با نوع مقاله ارائه شده (علمی پژوهشی- مروری) می‌تواند متفاوت باشد</a:t>
            </a:r>
            <a:r>
              <a:rPr lang="ar-BH" sz="1400" dirty="0">
                <a:cs typeface="B Nazanin" panose="00000400000000000000" pitchFamily="2" charset="-78"/>
              </a:rPr>
              <a:t>. اين راهنما به نويسندگان كمك مي‌كند تا نگارش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ar-BH" sz="1400" dirty="0">
                <a:cs typeface="B Nazanin" panose="00000400000000000000" pitchFamily="2" charset="-78"/>
              </a:rPr>
              <a:t>مقالة خود </a:t>
            </a:r>
            <a:r>
              <a:rPr lang="fa-IR" sz="1400" dirty="0">
                <a:cs typeface="B Nazanin" panose="00000400000000000000" pitchFamily="2" charset="-78"/>
              </a:rPr>
              <a:t>را </a:t>
            </a:r>
            <a:r>
              <a:rPr lang="ar-BH" sz="1400" dirty="0">
                <a:cs typeface="B Nazanin" panose="00000400000000000000" pitchFamily="2" charset="-78"/>
              </a:rPr>
              <a:t>منطبق بر دستورالعمل مورد قبول </a:t>
            </a:r>
            <a:r>
              <a:rPr lang="fa-IR" sz="1400" dirty="0">
                <a:cs typeface="B Nazanin" panose="00000400000000000000" pitchFamily="2" charset="-78"/>
              </a:rPr>
              <a:t>همایش</a:t>
            </a:r>
            <a:r>
              <a:rPr lang="ar-BH" sz="1400" dirty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تهیه کنند</a:t>
            </a:r>
            <a:r>
              <a:rPr lang="ar-BH" sz="1400" dirty="0">
                <a:cs typeface="B Nazanin" panose="00000400000000000000" pitchFamily="2" charset="-78"/>
              </a:rPr>
              <a:t>.</a:t>
            </a:r>
            <a:r>
              <a:rPr lang="fa-IR" sz="1400" dirty="0">
                <a:cs typeface="B Nazanin" panose="00000400000000000000" pitchFamily="2" charset="-78"/>
              </a:rPr>
              <a:t> فرمت پوستر پیشنهاد شده براساس راهنمای نگارش مقالات همایش تنظیم شده است. پوستر تهیه شده باید بتواند به خوبی مفاهیم، اهداف و نتایج کار پژوهشی را به مخاطب منتقل نمایید. استفاده از تصاویر با کیفیت و جداول و نمودارها محدودیت ندارد. اندازه فونت متون پوستر باید به گونه ای باشد که پس از چاپ از فاصله نسبتا نزدیک خوانا باشد. </a:t>
            </a:r>
            <a:r>
              <a:rPr lang="fa-IR" sz="1400" dirty="0">
                <a:latin typeface="30"/>
                <a:cs typeface="B Nazanin" pitchFamily="2" charset="-78"/>
              </a:rPr>
              <a:t>اندازه پوستر باید در ابعاد </a:t>
            </a:r>
            <a:r>
              <a:rPr 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fa-IR" sz="1400" dirty="0">
                <a:latin typeface="Times New Roman" panose="02020603050405020304" pitchFamily="18" charset="0"/>
                <a:cs typeface="B Nazanin" panose="00000400000000000000" pitchFamily="2" charset="-78"/>
              </a:rPr>
              <a:t>در</a:t>
            </a:r>
            <a:r>
              <a:rPr lang="fa-I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fa-IR" sz="1400" dirty="0">
                <a:latin typeface="30"/>
                <a:cs typeface="B Nazanin" pitchFamily="2" charset="-78"/>
              </a:rPr>
              <a:t>باشد. ضروری است عنوان همایش و </a:t>
            </a:r>
            <a:r>
              <a:rPr lang="fa-IR" sz="1400" dirty="0" err="1">
                <a:latin typeface="30"/>
                <a:cs typeface="B Nazanin" pitchFamily="2" charset="-78"/>
              </a:rPr>
              <a:t>لوگوهای</a:t>
            </a:r>
            <a:r>
              <a:rPr lang="fa-IR" sz="1400" dirty="0">
                <a:latin typeface="30"/>
                <a:cs typeface="B Nazanin" pitchFamily="2" charset="-78"/>
              </a:rPr>
              <a:t> بالای پوستر حفظ شود و تغییر نکند. </a:t>
            </a:r>
            <a:r>
              <a:rPr lang="ar-BH" sz="1400" dirty="0">
                <a:solidFill>
                  <a:prstClr val="black"/>
                </a:solidFill>
                <a:cs typeface="B Nazanin" panose="00000400000000000000" pitchFamily="2" charset="-78"/>
              </a:rPr>
              <a:t>برای اعمال نیم</a:t>
            </a:r>
            <a:r>
              <a:rPr lang="fa-IR" sz="1400" dirty="0">
                <a:solidFill>
                  <a:prstClr val="black"/>
                </a:solidFill>
                <a:cs typeface="B Nazanin" panose="00000400000000000000" pitchFamily="2" charset="-78"/>
              </a:rPr>
              <a:t>‌</a:t>
            </a:r>
            <a:r>
              <a:rPr lang="ar-BH" sz="1400" dirty="0">
                <a:solidFill>
                  <a:prstClr val="black"/>
                </a:solidFill>
                <a:cs typeface="B Nazanin" panose="00000400000000000000" pitchFamily="2" charset="-78"/>
              </a:rPr>
              <a:t>فاصله در قالب پاورپوینت بایستی از کلید‌های</a:t>
            </a:r>
            <a:r>
              <a:rPr lang="fa-IR" sz="1400" dirty="0">
                <a:solidFill>
                  <a:prstClr val="black"/>
                </a:solidFill>
                <a:cs typeface="B Nazanin" panose="00000400000000000000" pitchFamily="2" charset="-78"/>
              </a:rPr>
              <a:t> (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Control+Shift+2</a:t>
            </a:r>
            <a:r>
              <a:rPr lang="fa-IR" sz="1400" dirty="0">
                <a:solidFill>
                  <a:prstClr val="black"/>
                </a:solidFill>
                <a:cs typeface="B Nazanin" panose="00000400000000000000" pitchFamily="2" charset="-78"/>
              </a:rPr>
              <a:t>) </a:t>
            </a:r>
            <a:r>
              <a:rPr lang="ar-BH" sz="1400" dirty="0">
                <a:solidFill>
                  <a:prstClr val="black"/>
                </a:solidFill>
                <a:cs typeface="B Nazanin" panose="00000400000000000000" pitchFamily="2" charset="-78"/>
              </a:rPr>
              <a:t>استفاده نمایید.</a:t>
            </a:r>
          </a:p>
          <a:p>
            <a:pPr marL="0" indent="0" algn="just" rtl="1">
              <a:buNone/>
            </a:pPr>
            <a:r>
              <a:rPr lang="fa-IR" sz="1400" b="1" dirty="0" err="1">
                <a:latin typeface="30"/>
                <a:cs typeface="B Nazanin" pitchFamily="2" charset="-78"/>
              </a:rPr>
              <a:t>کلیدواژگان</a:t>
            </a:r>
            <a:r>
              <a:rPr lang="fa-IR" sz="1400" dirty="0">
                <a:latin typeface="30"/>
                <a:cs typeface="B Nazanin" pitchFamily="2" charset="-78"/>
              </a:rPr>
              <a:t>: (بین 3 تا 5 واژه). </a:t>
            </a:r>
            <a:endParaRPr lang="ar-BH" sz="1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half" idx="2"/>
          </p:nvPr>
        </p:nvSpPr>
        <p:spPr>
          <a:xfrm>
            <a:off x="356673" y="12816167"/>
            <a:ext cx="5926138" cy="2971800"/>
          </a:xfrm>
          <a:solidFill>
            <a:srgbClr val="E7FD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marL="0" indent="0" algn="just" rtl="1">
              <a:buNone/>
            </a:pPr>
            <a:endParaRPr lang="fa-IR" sz="14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  <a:tabLst>
                <a:tab pos="404813" algn="l"/>
              </a:tabLst>
            </a:pPr>
            <a:r>
              <a:rPr lang="fa-IR" sz="1400" dirty="0">
                <a:latin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1400" dirty="0">
                <a:cs typeface="B Nazanin" panose="00000400000000000000" pitchFamily="2" charset="-78"/>
              </a:rPr>
              <a:t>وجود بخش جمع‌بندي و نتيجه‌گيري پس از متن اصلي مقاله الزامي است.</a:t>
            </a:r>
          </a:p>
          <a:p>
            <a:pPr marL="0" indent="0" algn="just" rtl="1">
              <a:buNone/>
              <a:tabLst>
                <a:tab pos="404813" algn="l"/>
              </a:tabLst>
            </a:pPr>
            <a:endParaRPr lang="ar-SA" sz="1400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marL="0" indent="0" algn="just" rtl="1">
              <a:buNone/>
            </a:pP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 flipH="1" flipV="1">
            <a:off x="356670" y="16122649"/>
            <a:ext cx="5926137" cy="2573538"/>
          </a:xfrm>
          <a:prstGeom prst="round1Rect">
            <a:avLst>
              <a:gd name="adj" fmla="val 23357"/>
            </a:avLst>
          </a:prstGeom>
          <a:solidFill>
            <a:srgbClr val="E7FD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en-US" sz="13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73" y="16298708"/>
            <a:ext cx="5926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fa-IR" sz="1400" b="1" dirty="0">
              <a:cs typeface="B Nazanin" panose="00000400000000000000" pitchFamily="2" charset="-78"/>
            </a:endParaRPr>
          </a:p>
          <a:p>
            <a:pPr algn="just" rtl="1">
              <a:tabLst>
                <a:tab pos="404813" algn="l"/>
              </a:tabLst>
            </a:pPr>
            <a:r>
              <a:rPr lang="fa-IR" sz="1400" dirty="0">
                <a:latin typeface="Times New Roman" panose="02020603050405020304" pitchFamily="18" charset="0"/>
                <a:cs typeface="B Nazanin" panose="00000400000000000000" pitchFamily="2" charset="-78"/>
              </a:rPr>
              <a:t>	</a:t>
            </a:r>
            <a:r>
              <a:rPr lang="fa-IR" sz="1400" dirty="0">
                <a:cs typeface="B Nazanin" panose="00000400000000000000" pitchFamily="2" charset="-78"/>
              </a:rPr>
              <a:t>مراجع اصلی در انتهاي مقاله به همان ترتيبي كه در متن پوستر به آنها ارجاع مي‌شود، آورده شوند (3 تا 5 مرجع).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1298" y="11278772"/>
            <a:ext cx="590709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fa-IR" sz="1400" b="1" dirty="0">
              <a:cs typeface="B Nazanin" panose="00000400000000000000" pitchFamily="2" charset="-78"/>
            </a:endParaRPr>
          </a:p>
          <a:p>
            <a:pPr algn="just" rtl="1"/>
            <a:r>
              <a:rPr lang="ar-BH" sz="1400" dirty="0">
                <a:cs typeface="B Nazanin" panose="00000400000000000000" pitchFamily="2" charset="-78"/>
              </a:rPr>
              <a:t>محتواي پوستر به زبان فارسی و یا انگلیسی نوشته شده و از لحاظ املایی و نگارشی به دقت تصحیح گردد.</a:t>
            </a:r>
          </a:p>
          <a:p>
            <a:pPr algn="just" rtl="1"/>
            <a:r>
              <a:rPr lang="ar-BH" sz="1400" dirty="0">
                <a:cs typeface="B Nazanin" panose="00000400000000000000" pitchFamily="2" charset="-78"/>
              </a:rPr>
              <a:t>صفحات پوستر باید به گونه</a:t>
            </a:r>
            <a:r>
              <a:rPr lang="fa-IR" sz="1400" dirty="0">
                <a:cs typeface="B Nazanin" panose="00000400000000000000" pitchFamily="2" charset="-78"/>
              </a:rPr>
              <a:t>‌</a:t>
            </a:r>
            <a:r>
              <a:rPr lang="ar-BH" sz="1400" dirty="0">
                <a:cs typeface="B Nazanin" panose="00000400000000000000" pitchFamily="2" charset="-78"/>
              </a:rPr>
              <a:t>اي طراحی شود که بدون حضور ارائه</a:t>
            </a:r>
            <a:r>
              <a:rPr lang="fa-IR" sz="1400" dirty="0">
                <a:cs typeface="B Nazanin" panose="00000400000000000000" pitchFamily="2" charset="-78"/>
              </a:rPr>
              <a:t>‌</a:t>
            </a:r>
            <a:r>
              <a:rPr lang="ar-BH" sz="1400" dirty="0">
                <a:cs typeface="B Nazanin" panose="00000400000000000000" pitchFamily="2" charset="-78"/>
              </a:rPr>
              <a:t>کننده پوستر نیز قابل فهم باشد. نوشته پوستر باید کوتاه و بجا باشند. نوشته</a:t>
            </a:r>
            <a:r>
              <a:rPr lang="fa-IR" sz="1400" dirty="0">
                <a:cs typeface="B Nazanin" panose="00000400000000000000" pitchFamily="2" charset="-78"/>
              </a:rPr>
              <a:t>‌</a:t>
            </a:r>
            <a:r>
              <a:rPr lang="ar-BH" sz="1400" dirty="0">
                <a:cs typeface="B Nazanin" panose="00000400000000000000" pitchFamily="2" charset="-78"/>
              </a:rPr>
              <a:t>ها باید به اساسی</a:t>
            </a:r>
            <a:r>
              <a:rPr lang="fa-IR" sz="1400" dirty="0">
                <a:cs typeface="B Nazanin" panose="00000400000000000000" pitchFamily="2" charset="-78"/>
              </a:rPr>
              <a:t>‌</a:t>
            </a:r>
            <a:r>
              <a:rPr lang="ar-BH" sz="1400" dirty="0">
                <a:cs typeface="B Nazanin" panose="00000400000000000000" pitchFamily="2" charset="-78"/>
              </a:rPr>
              <a:t>ترین اقلام محدود شوند و افکار مطرح شده باید ابتدا به قالب متناسبی متشکل از متن، جدول و یا تصویر مفهوم</a:t>
            </a:r>
            <a:r>
              <a:rPr lang="fa-IR" sz="1400" dirty="0">
                <a:cs typeface="B Nazanin" panose="00000400000000000000" pitchFamily="2" charset="-78"/>
              </a:rPr>
              <a:t>‌</a:t>
            </a:r>
            <a:r>
              <a:rPr lang="ar-BH" sz="1400" dirty="0">
                <a:cs typeface="B Nazanin" panose="00000400000000000000" pitchFamily="2" charset="-78"/>
              </a:rPr>
              <a:t>سازي شوند و سپس به نحو مناسبی در پوستر اجرا </a:t>
            </a:r>
            <a:r>
              <a:rPr lang="fa-IR" sz="1400" dirty="0">
                <a:cs typeface="B Nazanin" panose="00000400000000000000" pitchFamily="2" charset="-78"/>
              </a:rPr>
              <a:t>و پیاده‌سازی </a:t>
            </a:r>
            <a:r>
              <a:rPr lang="ar-BH" sz="1400" dirty="0">
                <a:cs typeface="B Nazanin" panose="00000400000000000000" pitchFamily="2" charset="-78"/>
              </a:rPr>
              <a:t>گردند.</a:t>
            </a:r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en-US" sz="1400" dirty="0">
              <a:cs typeface="B Nazanin" panose="00000400000000000000" pitchFamily="2" charset="-78"/>
            </a:endParaRPr>
          </a:p>
          <a:p>
            <a:pPr algn="just" rtl="1"/>
            <a:endParaRPr lang="ar-BH" sz="1400" dirty="0">
              <a:cs typeface="B Nazanin" panose="00000400000000000000" pitchFamily="2" charset="-78"/>
            </a:endParaRPr>
          </a:p>
          <a:p>
            <a:endParaRPr lang="en-US" sz="1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96B712-BCAD-4A08-AFC4-0BE06042F124}"/>
              </a:ext>
            </a:extLst>
          </p:cNvPr>
          <p:cNvGrpSpPr/>
          <p:nvPr/>
        </p:nvGrpSpPr>
        <p:grpSpPr>
          <a:xfrm>
            <a:off x="356673" y="6931580"/>
            <a:ext cx="5926139" cy="5588004"/>
            <a:chOff x="356673" y="6798230"/>
            <a:chExt cx="5926139" cy="5588004"/>
          </a:xfrm>
        </p:grpSpPr>
        <p:sp>
          <p:nvSpPr>
            <p:cNvPr id="23" name="Snip and Round Single Corner Rectangle 22"/>
            <p:cNvSpPr/>
            <p:nvPr/>
          </p:nvSpPr>
          <p:spPr>
            <a:xfrm>
              <a:off x="356673" y="6952795"/>
              <a:ext cx="5926139" cy="5433439"/>
            </a:xfrm>
            <a:prstGeom prst="snipRoundRect">
              <a:avLst>
                <a:gd name="adj1" fmla="val 13690"/>
                <a:gd name="adj2" fmla="val 0"/>
              </a:avLst>
            </a:prstGeom>
            <a:solidFill>
              <a:srgbClr val="E7FD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algn="just" defTabSz="960120" rtl="1">
                <a:lnSpc>
                  <a:spcPct val="90000"/>
                </a:lnSpc>
                <a:spcBef>
                  <a:spcPts val="1050"/>
                </a:spcBef>
              </a:pPr>
              <a:endParaRPr lang="fa-IR" sz="1400" dirty="0">
                <a:solidFill>
                  <a:prstClr val="black"/>
                </a:solidFill>
                <a:latin typeface="30"/>
                <a:cs typeface="B Nazanin" pitchFamily="2" charset="-78"/>
              </a:endParaRPr>
            </a:p>
            <a:p>
              <a:pPr algn="just" defTabSz="960120" rtl="1">
                <a:lnSpc>
                  <a:spcPct val="90000"/>
                </a:lnSpc>
                <a:spcBef>
                  <a:spcPts val="1050"/>
                </a:spcBef>
              </a:pPr>
              <a:endParaRPr lang="fa-IR" sz="100" dirty="0">
                <a:solidFill>
                  <a:prstClr val="black"/>
                </a:solidFill>
                <a:latin typeface="30"/>
                <a:cs typeface="B Nazanin" pitchFamily="2" charset="-78"/>
              </a:endParaRPr>
            </a:p>
            <a:p>
              <a:pPr algn="just" defTabSz="960120" rtl="1">
                <a:lnSpc>
                  <a:spcPct val="90000"/>
                </a:lnSpc>
                <a:spcBef>
                  <a:spcPts val="1050"/>
                </a:spcBef>
              </a:pPr>
              <a:r>
                <a:rPr lang="ar-SA" sz="1400" dirty="0">
                  <a:solidFill>
                    <a:prstClr val="black"/>
                  </a:solidFill>
                  <a:latin typeface="30"/>
                  <a:cs typeface="B Nazanin" pitchFamily="2" charset="-78"/>
                </a:rPr>
                <a:t>عکس</a:t>
              </a:r>
              <a:r>
                <a:rPr lang="fa-IR" sz="1400" dirty="0">
                  <a:solidFill>
                    <a:prstClr val="black"/>
                  </a:solidFill>
                  <a:latin typeface="30"/>
                  <a:cs typeface="B Nazanin" pitchFamily="2" charset="-78"/>
                </a:rPr>
                <a:t>‌</a:t>
              </a:r>
              <a:r>
                <a:rPr lang="ar-SA" sz="1400" dirty="0">
                  <a:solidFill>
                    <a:prstClr val="black"/>
                  </a:solidFill>
                  <a:latin typeface="30"/>
                  <a:cs typeface="B Nazanin" pitchFamily="2" charset="-78"/>
                </a:rPr>
                <a:t>ها و تصاویر از نظر اندازه و وضوح به صورت شفاف و گویا تنظیم شوند. تمامی شکل</a:t>
              </a:r>
              <a:r>
                <a:rPr lang="fa-IR" sz="1400" dirty="0">
                  <a:solidFill>
                    <a:prstClr val="black"/>
                  </a:solidFill>
                  <a:latin typeface="30"/>
                  <a:cs typeface="B Nazanin" pitchFamily="2" charset="-78"/>
                </a:rPr>
                <a:t>‌</a:t>
              </a:r>
              <a:r>
                <a:rPr lang="ar-SA" sz="1400" dirty="0">
                  <a:solidFill>
                    <a:prstClr val="black"/>
                  </a:solidFill>
                  <a:latin typeface="30"/>
                  <a:cs typeface="B Nazanin" pitchFamily="2" charset="-78"/>
                </a:rPr>
                <a:t>ها و جداول ارائه شده باید داراي عنوان و ارجاع به منابع باشند.</a:t>
              </a:r>
            </a:p>
            <a:p>
              <a:pPr algn="just" defTabSz="960120" rtl="1">
                <a:lnSpc>
                  <a:spcPct val="90000"/>
                </a:lnSpc>
                <a:spcBef>
                  <a:spcPts val="1050"/>
                </a:spcBef>
                <a:buFont typeface="Arial" panose="020B0604020202020204" pitchFamily="34" charset="0"/>
                <a:buNone/>
              </a:pPr>
              <a:endParaRPr lang="en-US" sz="14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ectangle: Diagonal Corners Snipped 9">
              <a:extLst>
                <a:ext uri="{FF2B5EF4-FFF2-40B4-BE49-F238E27FC236}">
                  <a16:creationId xmlns:a16="http://schemas.microsoft.com/office/drawing/2014/main" id="{E363FB4A-B78C-47EF-8224-C295A3179002}"/>
                </a:ext>
              </a:extLst>
            </p:cNvPr>
            <p:cNvSpPr/>
            <p:nvPr/>
          </p:nvSpPr>
          <p:spPr>
            <a:xfrm>
              <a:off x="2156036" y="6798230"/>
              <a:ext cx="2247900" cy="457200"/>
            </a:xfrm>
            <a:prstGeom prst="snip2DiagRect">
              <a:avLst/>
            </a:prstGeom>
            <a:solidFill>
              <a:srgbClr val="8EE2F6"/>
            </a:solidFill>
            <a:ln>
              <a:solidFill>
                <a:srgbClr val="2E3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نتایج و بحث</a:t>
              </a:r>
              <a:endParaRPr lang="en-US" sz="20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E3B4F19A-2AA7-4D88-AF98-AC5CCD6F2A05}"/>
              </a:ext>
            </a:extLst>
          </p:cNvPr>
          <p:cNvSpPr/>
          <p:nvPr/>
        </p:nvSpPr>
        <p:spPr>
          <a:xfrm>
            <a:off x="2156036" y="12668808"/>
            <a:ext cx="2247900" cy="457200"/>
          </a:xfrm>
          <a:prstGeom prst="snip2DiagRect">
            <a:avLst/>
          </a:prstGeom>
          <a:solidFill>
            <a:srgbClr val="8EE2F6"/>
          </a:solidFill>
          <a:ln>
            <a:solidFill>
              <a:srgbClr val="2E3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نتیجه‌گیری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18C18-5023-4826-8D81-996F46B8F7A0}"/>
              </a:ext>
            </a:extLst>
          </p:cNvPr>
          <p:cNvGrpSpPr/>
          <p:nvPr/>
        </p:nvGrpSpPr>
        <p:grpSpPr>
          <a:xfrm>
            <a:off x="6591299" y="10791659"/>
            <a:ext cx="5907090" cy="7904528"/>
            <a:chOff x="6591299" y="10658309"/>
            <a:chExt cx="5907090" cy="8039847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6591299" y="10827657"/>
              <a:ext cx="5907090" cy="7870499"/>
            </a:xfrm>
            <a:prstGeom prst="round1Rect">
              <a:avLst>
                <a:gd name="adj" fmla="val 11528"/>
              </a:avLst>
            </a:prstGeom>
            <a:solidFill>
              <a:srgbClr val="E7FD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endParaRPr lang="en-US" sz="1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19" name="Rectangle: Diagonal Corners Snipped 18">
              <a:extLst>
                <a:ext uri="{FF2B5EF4-FFF2-40B4-BE49-F238E27FC236}">
                  <a16:creationId xmlns:a16="http://schemas.microsoft.com/office/drawing/2014/main" id="{04819A2E-1F38-49D5-815A-7E9501C07A96}"/>
                </a:ext>
              </a:extLst>
            </p:cNvPr>
            <p:cNvSpPr/>
            <p:nvPr/>
          </p:nvSpPr>
          <p:spPr>
            <a:xfrm>
              <a:off x="8615877" y="10658309"/>
              <a:ext cx="2247900" cy="457200"/>
            </a:xfrm>
            <a:prstGeom prst="snip2DiagRect">
              <a:avLst/>
            </a:prstGeom>
            <a:solidFill>
              <a:srgbClr val="8EE2F6"/>
            </a:solidFill>
            <a:ln>
              <a:solidFill>
                <a:srgbClr val="2E3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روش‌ها</a:t>
              </a:r>
              <a:endParaRPr lang="en-US" sz="20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8B4881-8893-4A95-BEE1-37C2287C5452}"/>
              </a:ext>
            </a:extLst>
          </p:cNvPr>
          <p:cNvGrpSpPr/>
          <p:nvPr/>
        </p:nvGrpSpPr>
        <p:grpSpPr>
          <a:xfrm>
            <a:off x="6591298" y="6931580"/>
            <a:ext cx="5907090" cy="3753656"/>
            <a:chOff x="6591298" y="6798230"/>
            <a:chExt cx="5907090" cy="3753656"/>
          </a:xfrm>
        </p:grpSpPr>
        <p:sp>
          <p:nvSpPr>
            <p:cNvPr id="27" name="Snip and Round Single Corner Rectangle 26"/>
            <p:cNvSpPr/>
            <p:nvPr/>
          </p:nvSpPr>
          <p:spPr>
            <a:xfrm flipH="1">
              <a:off x="6591298" y="6952795"/>
              <a:ext cx="5907090" cy="3599091"/>
            </a:xfrm>
            <a:prstGeom prst="snipRoundRect">
              <a:avLst>
                <a:gd name="adj1" fmla="val 21053"/>
                <a:gd name="adj2" fmla="val 0"/>
              </a:avLst>
            </a:prstGeom>
            <a:solidFill>
              <a:srgbClr val="E7FD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lvl="0" algn="just" defTabSz="960120" rtl="1">
                <a:lnSpc>
                  <a:spcPct val="90000"/>
                </a:lnSpc>
                <a:spcBef>
                  <a:spcPts val="1050"/>
                </a:spcBef>
              </a:pPr>
              <a:endParaRPr lang="en-US" sz="900" b="1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  <a:p>
              <a:pPr lvl="0" algn="just" defTabSz="960120" rtl="1">
                <a:lnSpc>
                  <a:spcPct val="90000"/>
                </a:lnSpc>
                <a:spcBef>
                  <a:spcPts val="1050"/>
                </a:spcBef>
              </a:pPr>
              <a:endParaRPr lang="fa-IR" sz="1400" b="1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  <a:p>
              <a:pPr lvl="0" indent="228600" algn="just" defTabSz="960120" rtl="1">
                <a:lnSpc>
                  <a:spcPct val="90000"/>
                </a:lnSpc>
                <a:spcBef>
                  <a:spcPts val="1050"/>
                </a:spcBef>
              </a:pPr>
              <a:r>
                <a:rPr lang="ar-BH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براي نگارش مقاله کامل به فارسي، باید از نرم‌افزار مايكروسافت پاورپوینت 2013 به بعد در محيط ويندوز با امكانات فارسي استفاده شود. نگارش به صورت 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قالب م</a:t>
              </a:r>
              <a:r>
                <a:rPr lang="ar-BH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شخص شده و با قلم (فونت) بی نازنين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(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Nazanin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) </a:t>
              </a:r>
              <a:r>
                <a:rPr lang="ar-BH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اندازه 1۴ براي فارسي و تايمز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(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</a:t>
              </a:r>
              <a:r>
                <a:rPr lang="en-US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  <a:r>
                <a:rPr lang="en-US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Roman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) ا</a:t>
              </a:r>
              <a:r>
                <a:rPr lang="ar-BH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ندازه ۱۲ براي انگليسي، مي‌باشد. تنظيم صفحه بايد در اندازه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  <a:r>
                <a:rPr lang="fa-IR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 </a:t>
              </a:r>
              <a:r>
                <a:rPr lang="ar-BH" sz="1400" dirty="0">
                  <a:solidFill>
                    <a:prstClr val="black"/>
                  </a:solidFill>
                  <a:cs typeface="B Nazanin" panose="00000400000000000000" pitchFamily="2" charset="-78"/>
                </a:rPr>
                <a:t>و با فاصله از داخل و خارج كاغذ، با كناره‌هاي رديف شده، باشد. همچنين حاشيه لازم از بالا و پايين رعایت شود.</a:t>
              </a:r>
              <a:endParaRPr lang="fa-IR" sz="1400" dirty="0">
                <a:solidFill>
                  <a:prstClr val="black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Rectangle: Diagonal Corners Snipped 19">
              <a:extLst>
                <a:ext uri="{FF2B5EF4-FFF2-40B4-BE49-F238E27FC236}">
                  <a16:creationId xmlns:a16="http://schemas.microsoft.com/office/drawing/2014/main" id="{41F20E1E-45B3-4412-A6D5-467D3438AD1D}"/>
                </a:ext>
              </a:extLst>
            </p:cNvPr>
            <p:cNvSpPr/>
            <p:nvPr/>
          </p:nvSpPr>
          <p:spPr>
            <a:xfrm>
              <a:off x="8621154" y="6798230"/>
              <a:ext cx="2247900" cy="457200"/>
            </a:xfrm>
            <a:prstGeom prst="snip2DiagRect">
              <a:avLst/>
            </a:prstGeom>
            <a:solidFill>
              <a:srgbClr val="8EE2F6"/>
            </a:solidFill>
            <a:ln>
              <a:solidFill>
                <a:srgbClr val="2E3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tx1"/>
                  </a:solidFill>
                  <a:cs typeface="B Nazanin" panose="00000400000000000000" pitchFamily="2" charset="-78"/>
                </a:rPr>
                <a:t>مقدمه</a:t>
              </a:r>
              <a:endParaRPr lang="en-US" sz="20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Rectangle: Diagonal Corners Snipped 25">
            <a:extLst>
              <a:ext uri="{FF2B5EF4-FFF2-40B4-BE49-F238E27FC236}">
                <a16:creationId xmlns:a16="http://schemas.microsoft.com/office/drawing/2014/main" id="{D24E0E26-E378-449A-96B2-34F12ACD079D}"/>
              </a:ext>
            </a:extLst>
          </p:cNvPr>
          <p:cNvSpPr/>
          <p:nvPr/>
        </p:nvSpPr>
        <p:spPr>
          <a:xfrm>
            <a:off x="5467348" y="5083335"/>
            <a:ext cx="2247900" cy="362054"/>
          </a:xfrm>
          <a:prstGeom prst="snip2DiagRect">
            <a:avLst/>
          </a:prstGeom>
          <a:solidFill>
            <a:srgbClr val="8EE2F6"/>
          </a:solidFill>
          <a:ln>
            <a:solidFill>
              <a:srgbClr val="2E3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چکیده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AB20D887-DC65-4B8F-B8D2-E57FD6E12435}"/>
              </a:ext>
            </a:extLst>
          </p:cNvPr>
          <p:cNvSpPr/>
          <p:nvPr/>
        </p:nvSpPr>
        <p:spPr>
          <a:xfrm>
            <a:off x="2156036" y="15921817"/>
            <a:ext cx="2247900" cy="457200"/>
          </a:xfrm>
          <a:prstGeom prst="snip2DiagRect">
            <a:avLst/>
          </a:prstGeom>
          <a:solidFill>
            <a:srgbClr val="8EE2F6"/>
          </a:solidFill>
          <a:ln>
            <a:solidFill>
              <a:srgbClr val="2E3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منابع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924075-9427-4BA4-A398-152010954CF7}"/>
              </a:ext>
            </a:extLst>
          </p:cNvPr>
          <p:cNvSpPr txBox="1"/>
          <p:nvPr/>
        </p:nvSpPr>
        <p:spPr>
          <a:xfrm>
            <a:off x="5141908" y="18832136"/>
            <a:ext cx="2573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کد مقاله</a:t>
            </a:r>
            <a:r>
              <a:rPr lang="fa-IR" sz="18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sz="1400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کد درج شود.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5BB29D-28BF-7320-D0E5-5A8217E119D6}"/>
              </a:ext>
            </a:extLst>
          </p:cNvPr>
          <p:cNvSpPr/>
          <p:nvPr/>
        </p:nvSpPr>
        <p:spPr>
          <a:xfrm>
            <a:off x="356670" y="2215359"/>
            <a:ext cx="12141717" cy="2767560"/>
          </a:xfrm>
          <a:prstGeom prst="roundRect">
            <a:avLst/>
          </a:prstGeom>
          <a:solidFill>
            <a:srgbClr val="FFFFFF"/>
          </a:solidFill>
          <a:ln w="3175">
            <a:solidFill>
              <a:srgbClr val="2E3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978" rtl="1"/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عنوان مقاله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</a:t>
            </a:r>
            <a:r>
              <a:rPr lang="en-US" sz="3200" dirty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)</a:t>
            </a:r>
            <a:endParaRPr lang="en-US" sz="3200" dirty="0">
              <a:solidFill>
                <a:srgbClr val="FF0000"/>
              </a:solidFill>
              <a:cs typeface="B Nazanin" pitchFamily="2" charset="-78"/>
            </a:endParaRPr>
          </a:p>
          <a:p>
            <a:pPr algn="ctr" defTabSz="828978" rtl="1"/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 defTabSz="828978" rtl="1"/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نام و نام خانوادگي نويسنده اول </a:t>
            </a:r>
            <a:r>
              <a:rPr lang="fa-IR" b="1" baseline="30000" dirty="0">
                <a:solidFill>
                  <a:schemeClr val="tx1"/>
                </a:solidFill>
                <a:cs typeface="B Nazanin" pitchFamily="2" charset="-78"/>
              </a:rPr>
              <a:t>*</a:t>
            </a:r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، نويسنده دوم، ...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  <a:p>
            <a:pPr algn="ctr" defTabSz="828978" rtl="1"/>
            <a:r>
              <a:rPr lang="fa-IR" sz="1000" dirty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en-US" sz="10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defTabSz="828978" rtl="1"/>
            <a:r>
              <a:rPr lang="fa-IR" sz="1800" dirty="0">
                <a:solidFill>
                  <a:schemeClr val="tx1"/>
                </a:solidFill>
                <a:cs typeface="B Nazanin" pitchFamily="2" charset="-78"/>
              </a:rPr>
              <a:t>1- : درجه علمي، گروه، دانشکده/پژوهشکده/دانشگاه/سازمان/مؤسسه/پژوهشگاه، شهر، کشور</a:t>
            </a:r>
          </a:p>
          <a:p>
            <a:pPr algn="ctr" defTabSz="828978" rtl="1"/>
            <a:r>
              <a:rPr lang="fa-IR" sz="1800" dirty="0">
                <a:solidFill>
                  <a:schemeClr val="tx1"/>
                </a:solidFill>
                <a:cs typeface="B Nazanin" pitchFamily="2" charset="-78"/>
              </a:rPr>
              <a:t>2- درجه علمي، گروه، دانشکده/پژوهشکده/دانشگاه/سازمان/مؤسسه/پژوهشگاه، شهر، کشور</a:t>
            </a:r>
          </a:p>
          <a:p>
            <a:pPr algn="ctr" defTabSz="828978" rtl="1"/>
            <a:r>
              <a:rPr lang="fa-IR" sz="1800" dirty="0">
                <a:solidFill>
                  <a:schemeClr val="tx1"/>
                </a:solidFill>
                <a:cs typeface="B Nazanin" pitchFamily="2" charset="-78"/>
              </a:rPr>
              <a:t>* نويسنده مسئول (آدرس پست الكترونيك)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B0449-B062-0F46-A19F-992E9723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57"/>
            <a:ext cx="12801600" cy="1956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FD0ED-CCF9-18D9-6736-50451D37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8" y="159150"/>
            <a:ext cx="1396105" cy="1579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E37C2-2807-A064-E7E5-39A4149B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684" y="181613"/>
            <a:ext cx="2078916" cy="1383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71F2D-7576-6FBC-7413-014B0EEF8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761" y="-204993"/>
            <a:ext cx="254834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5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3182</TotalTime>
  <Words>541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30</vt:lpstr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Manager>M.Nadjafi</Manager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subject>پوستر</dc:subject>
  <dc:creator>M. Nadjafi</dc:creator>
  <cp:keywords>ICRSE2023</cp:keywords>
  <dc:description>©MegaPrint Inc. 2009</dc:description>
  <cp:lastModifiedBy>mahbube basi</cp:lastModifiedBy>
  <cp:revision>208</cp:revision>
  <cp:lastPrinted>2025-09-23T10:29:49Z</cp:lastPrinted>
  <dcterms:created xsi:type="dcterms:W3CDTF">2008-12-04T00:20:37Z</dcterms:created>
  <dcterms:modified xsi:type="dcterms:W3CDTF">2025-09-28T18:28:03Z</dcterms:modified>
</cp:coreProperties>
</file>